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7" r:id="rId2"/>
    <p:sldId id="258" r:id="rId3"/>
    <p:sldId id="268" r:id="rId4"/>
    <p:sldId id="259" r:id="rId5"/>
    <p:sldId id="260" r:id="rId6"/>
    <p:sldId id="261" r:id="rId7"/>
    <p:sldId id="262" r:id="rId8"/>
    <p:sldId id="263" r:id="rId9"/>
    <p:sldId id="264" r:id="rId10"/>
    <p:sldId id="265" r:id="rId11"/>
    <p:sldId id="266" r:id="rId12"/>
    <p:sldId id="267" r:id="rId13"/>
  </p:sldIdLst>
  <p:sldSz cx="6858000" cy="9144000" type="screen4x3"/>
  <p:notesSz cx="6889750" cy="1002188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1" d="100"/>
          <a:sy n="81" d="100"/>
        </p:scale>
        <p:origin x="30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165919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225487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296315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405858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78603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240726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472381" y="3340100"/>
            <a:ext cx="2901255" cy="4912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3471863" y="3340100"/>
            <a:ext cx="2915543" cy="4912784"/>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32448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26068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202221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348514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76D6E1F1-5647-48BC-830E-4CF79490A651}" type="datetimeFigureOut">
              <a:rPr lang="he-IL" smtClean="0"/>
              <a:t>כ"ד/ניסן/תשפ"ב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D91B980-65F5-4BE9-B712-34B94292CD39}" type="slidenum">
              <a:rPr lang="he-IL" smtClean="0"/>
              <a:t>‹#›</a:t>
            </a:fld>
            <a:endParaRPr lang="he-IL"/>
          </a:p>
        </p:txBody>
      </p:sp>
    </p:spTree>
    <p:extLst>
      <p:ext uri="{BB962C8B-B14F-4D97-AF65-F5344CB8AC3E}">
        <p14:creationId xmlns:p14="http://schemas.microsoft.com/office/powerpoint/2010/main" val="308116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6D6E1F1-5647-48BC-830E-4CF79490A651}" type="datetimeFigureOut">
              <a:rPr lang="he-IL" smtClean="0"/>
              <a:t>כ"ד/ניסן/תשפ"ב</a:t>
            </a:fld>
            <a:endParaRPr lang="he-IL"/>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D91B980-65F5-4BE9-B712-34B94292CD39}" type="slidenum">
              <a:rPr lang="he-IL" smtClean="0"/>
              <a:t>‹#›</a:t>
            </a:fld>
            <a:endParaRPr lang="he-IL"/>
          </a:p>
        </p:txBody>
      </p:sp>
    </p:spTree>
    <p:extLst>
      <p:ext uri="{BB962C8B-B14F-4D97-AF65-F5344CB8AC3E}">
        <p14:creationId xmlns:p14="http://schemas.microsoft.com/office/powerpoint/2010/main" val="491649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clarita-efraim.com/" TargetMode="External"/><Relationship Id="rId2" Type="http://schemas.openxmlformats.org/officeDocument/2006/relationships/hyperlink" Target="http://www.clarita-efraim.com/PPSCat.aspx?Cat=4&amp;SubCat=43" TargetMode="External"/><Relationship Id="rId1" Type="http://schemas.openxmlformats.org/officeDocument/2006/relationships/slideLayout" Target="../slideLayouts/slideLayout7.xml"/><Relationship Id="rId4" Type="http://schemas.openxmlformats.org/officeDocument/2006/relationships/hyperlink" Target="mailto:chefetze@netvision.net.i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advashem.org/he/articles/general/two-poets.html#footnote5_5cdjhxd"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1012" y="6353300"/>
            <a:ext cx="7109012" cy="523220"/>
          </a:xfrm>
          <a:prstGeom prst="rect">
            <a:avLst/>
          </a:prstGeom>
          <a:noFill/>
        </p:spPr>
        <p:txBody>
          <a:bodyPr wrap="square" rtlCol="1">
            <a:spAutoFit/>
          </a:bodyPr>
          <a:lstStyle/>
          <a:p>
            <a:pPr algn="ctr"/>
            <a:r>
              <a:rPr lang="he-IL" sz="2800" b="1" dirty="0" smtClean="0"/>
              <a:t>שירים לקריאה והקראה ביום השואה.    </a:t>
            </a:r>
            <a:endParaRPr lang="he-IL" sz="2800" b="1" dirty="0"/>
          </a:p>
        </p:txBody>
      </p:sp>
      <p:sp>
        <p:nvSpPr>
          <p:cNvPr id="4" name="מלבן מעוגל 3"/>
          <p:cNvSpPr/>
          <p:nvPr/>
        </p:nvSpPr>
        <p:spPr>
          <a:xfrm>
            <a:off x="201881" y="8383980"/>
            <a:ext cx="558140"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1</a:t>
            </a:r>
            <a:endParaRPr lang="he-IL" sz="2800" b="1" dirty="0">
              <a:solidFill>
                <a:schemeClr val="tx1"/>
              </a:solidFill>
            </a:endParaRPr>
          </a:p>
        </p:txBody>
      </p:sp>
    </p:spTree>
    <p:extLst>
      <p:ext uri="{BB962C8B-B14F-4D97-AF65-F5344CB8AC3E}">
        <p14:creationId xmlns:p14="http://schemas.microsoft.com/office/powerpoint/2010/main" val="184477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632" y="209782"/>
            <a:ext cx="6741368" cy="892552"/>
          </a:xfrm>
          <a:prstGeom prst="rect">
            <a:avLst/>
          </a:prstGeom>
          <a:noFill/>
        </p:spPr>
        <p:txBody>
          <a:bodyPr wrap="square" rtlCol="1">
            <a:spAutoFit/>
          </a:bodyPr>
          <a:lstStyle/>
          <a:p>
            <a:pPr algn="ctr"/>
            <a:r>
              <a:rPr lang="en-AU" sz="1600" b="1" dirty="0"/>
              <a:t>An Account with God – </a:t>
            </a:r>
            <a:r>
              <a:rPr lang="he-IL" sz="1600" b="1" dirty="0" smtClean="0"/>
              <a:t> חשבון </a:t>
            </a:r>
            <a:r>
              <a:rPr lang="he-IL" sz="1600" b="1" dirty="0"/>
              <a:t>עם אלוהים</a:t>
            </a:r>
            <a:r>
              <a:rPr lang="he-IL" sz="1200" b="1" dirty="0"/>
              <a:t> </a:t>
            </a:r>
            <a:br>
              <a:rPr lang="he-IL" sz="1200" b="1" dirty="0"/>
            </a:br>
            <a:r>
              <a:rPr lang="en-AU" sz="1200" b="1" dirty="0"/>
              <a:t>Translated by Halina Birenbaum from Polish to English and Hebrew</a:t>
            </a:r>
          </a:p>
          <a:p>
            <a:pPr algn="ctr"/>
            <a:r>
              <a:rPr lang="he-IL" sz="1200" b="1" dirty="0"/>
              <a:t>תורגם על ידי הלינה בירנבאום ופורסם בספרה "ולאדיסלאב שלנגל – שירי גטו ורשה", ת"א  </a:t>
            </a:r>
          </a:p>
          <a:p>
            <a:pPr algn="ctr"/>
            <a:endParaRPr lang="he-IL" sz="1200" b="1" dirty="0"/>
          </a:p>
        </p:txBody>
      </p:sp>
      <p:pic>
        <p:nvPicPr>
          <p:cNvPr id="3" name="Picture 3"/>
          <p:cNvPicPr>
            <a:picLocks noChangeAspect="1" noChangeArrowheads="1"/>
          </p:cNvPicPr>
          <p:nvPr/>
        </p:nvPicPr>
        <p:blipFill rotWithShape="1">
          <a:blip r:embed="rId2">
            <a:clrChange>
              <a:clrFrom>
                <a:srgbClr val="F3F2EF"/>
              </a:clrFrom>
              <a:clrTo>
                <a:srgbClr val="F3F2EF">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47183"/>
          <a:stretch/>
        </p:blipFill>
        <p:spPr bwMode="auto">
          <a:xfrm>
            <a:off x="2928223" y="1281287"/>
            <a:ext cx="3820004" cy="549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2">
            <a:clrChange>
              <a:clrFrom>
                <a:srgbClr val="F3F2EF"/>
              </a:clrFrom>
              <a:clrTo>
                <a:srgbClr val="F3F2EF">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858" t="51907" b="12758"/>
          <a:stretch/>
        </p:blipFill>
        <p:spPr bwMode="auto">
          <a:xfrm>
            <a:off x="296882" y="4577292"/>
            <a:ext cx="3311709" cy="361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מעוגל 4"/>
          <p:cNvSpPr/>
          <p:nvPr/>
        </p:nvSpPr>
        <p:spPr>
          <a:xfrm>
            <a:off x="201881" y="8383980"/>
            <a:ext cx="688768"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10</a:t>
            </a:r>
            <a:endParaRPr lang="he-IL" sz="2800" b="1" dirty="0">
              <a:solidFill>
                <a:schemeClr val="tx1"/>
              </a:solidFill>
            </a:endParaRPr>
          </a:p>
        </p:txBody>
      </p:sp>
    </p:spTree>
    <p:extLst>
      <p:ext uri="{BB962C8B-B14F-4D97-AF65-F5344CB8AC3E}">
        <p14:creationId xmlns:p14="http://schemas.microsoft.com/office/powerpoint/2010/main" val="62606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clrChange>
              <a:clrFrom>
                <a:srgbClr val="F2F0EE"/>
              </a:clrFrom>
              <a:clrTo>
                <a:srgbClr val="F2F0EE">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173857" y="737080"/>
            <a:ext cx="3311712" cy="635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t="1384" r="8367" b="3462"/>
          <a:stretch/>
        </p:blipFill>
        <p:spPr bwMode="auto">
          <a:xfrm>
            <a:off x="646387" y="3075477"/>
            <a:ext cx="2984184" cy="569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מעוגל 3"/>
          <p:cNvSpPr/>
          <p:nvPr/>
        </p:nvSpPr>
        <p:spPr>
          <a:xfrm>
            <a:off x="201881" y="8383980"/>
            <a:ext cx="700644"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11</a:t>
            </a:r>
            <a:endParaRPr lang="he-IL" sz="2800" b="1" dirty="0">
              <a:solidFill>
                <a:schemeClr val="tx1"/>
              </a:solidFill>
            </a:endParaRPr>
          </a:p>
        </p:txBody>
      </p:sp>
    </p:spTree>
    <p:extLst>
      <p:ext uri="{BB962C8B-B14F-4D97-AF65-F5344CB8AC3E}">
        <p14:creationId xmlns:p14="http://schemas.microsoft.com/office/powerpoint/2010/main" val="255371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6" y="434498"/>
            <a:ext cx="6376700" cy="830997"/>
          </a:xfrm>
          <a:prstGeom prst="rect">
            <a:avLst/>
          </a:prstGeom>
          <a:noFill/>
        </p:spPr>
        <p:txBody>
          <a:bodyPr wrap="square" rtlCol="1">
            <a:spAutoFit/>
          </a:bodyPr>
          <a:lstStyle/>
          <a:p>
            <a:r>
              <a:rPr lang="he-IL" sz="1200" b="1" dirty="0" err="1" smtClean="0"/>
              <a:t>ולאדיסלב</a:t>
            </a:r>
            <a:r>
              <a:rPr lang="he-IL" sz="1200" b="1" dirty="0" smtClean="0"/>
              <a:t> </a:t>
            </a:r>
            <a:r>
              <a:rPr lang="he-IL" sz="1200" b="1" dirty="0" err="1" smtClean="0"/>
              <a:t>שלנגל</a:t>
            </a:r>
            <a:endParaRPr lang="he-IL" sz="1200" b="1" dirty="0" smtClean="0"/>
          </a:p>
          <a:p>
            <a:r>
              <a:rPr lang="he-IL" sz="1200" b="1" dirty="0" smtClean="0"/>
              <a:t>תינוק</a:t>
            </a:r>
          </a:p>
          <a:p>
            <a:r>
              <a:rPr lang="he-IL" sz="1200" b="1" dirty="0" smtClean="0"/>
              <a:t> </a:t>
            </a:r>
          </a:p>
          <a:p>
            <a:r>
              <a:rPr lang="he-IL" sz="1200" b="1" dirty="0" smtClean="0"/>
              <a:t>תורגם ע"י הלינה בירנבאום ופורסם בספר "שירים לפני ואחרי המבול" ספרית מעריב, תל אביב 1990</a:t>
            </a:r>
            <a:endParaRPr lang="he-IL" sz="1200" b="1" dirty="0"/>
          </a:p>
        </p:txBody>
      </p:sp>
      <p:sp>
        <p:nvSpPr>
          <p:cNvPr id="3" name="TextBox 2"/>
          <p:cNvSpPr txBox="1"/>
          <p:nvPr/>
        </p:nvSpPr>
        <p:spPr>
          <a:xfrm>
            <a:off x="2637603" y="1411536"/>
            <a:ext cx="3979016" cy="3970318"/>
          </a:xfrm>
          <a:prstGeom prst="rect">
            <a:avLst/>
          </a:prstGeom>
          <a:noFill/>
        </p:spPr>
        <p:txBody>
          <a:bodyPr wrap="square" rtlCol="1">
            <a:spAutoFit/>
          </a:bodyPr>
          <a:lstStyle/>
          <a:p>
            <a:r>
              <a:rPr lang="he-IL" sz="1200" b="1" dirty="0" smtClean="0"/>
              <a:t>---</a:t>
            </a:r>
            <a:endParaRPr lang="he-IL" sz="1200" b="1" dirty="0"/>
          </a:p>
          <a:p>
            <a:r>
              <a:rPr lang="he-IL" sz="1200" b="1" dirty="0"/>
              <a:t> בדיוק בחצות ---</a:t>
            </a:r>
          </a:p>
          <a:p>
            <a:endParaRPr lang="he-IL" sz="1200" b="1" dirty="0"/>
          </a:p>
          <a:p>
            <a:r>
              <a:rPr lang="he-IL" sz="1200" b="1" dirty="0"/>
              <a:t>כשתהלוכת החוגגים השתרכה על פני העיר,</a:t>
            </a:r>
          </a:p>
          <a:p>
            <a:r>
              <a:rPr lang="he-IL" sz="1200" b="1" dirty="0"/>
              <a:t>ברעש פקקי הבקבוקים, בטיפות הגשם,</a:t>
            </a:r>
          </a:p>
          <a:p>
            <a:r>
              <a:rPr lang="he-IL" sz="1200" b="1" dirty="0"/>
              <a:t>כשהכי פחות ציפו לו,</a:t>
            </a:r>
          </a:p>
          <a:p>
            <a:r>
              <a:rPr lang="he-IL" sz="1200" b="1" dirty="0"/>
              <a:t>באולם כלשהו, ליד תזמורת זולה,</a:t>
            </a:r>
          </a:p>
          <a:p>
            <a:r>
              <a:rPr lang="he-IL" sz="1200" b="1" dirty="0"/>
              <a:t>לקול ניפוץ כוסיות, בשירה שיכורה</a:t>
            </a:r>
          </a:p>
          <a:p>
            <a:r>
              <a:rPr lang="he-IL" sz="1200" b="1" dirty="0"/>
              <a:t>נולד הפעוט: שלושים ותשע.</a:t>
            </a:r>
          </a:p>
          <a:p>
            <a:r>
              <a:rPr lang="he-IL" sz="1200" b="1" dirty="0"/>
              <a:t>שנה חדשה – פעוט עליז.</a:t>
            </a:r>
          </a:p>
          <a:p>
            <a:r>
              <a:rPr lang="he-IL" sz="1200" b="1" dirty="0"/>
              <a:t>לפני דקה לא הכיר את החיים בכלל,</a:t>
            </a:r>
          </a:p>
          <a:p>
            <a:r>
              <a:rPr lang="he-IL" sz="1200" b="1" dirty="0"/>
              <a:t>וכבר הוא שיכור...</a:t>
            </a:r>
          </a:p>
          <a:p>
            <a:r>
              <a:rPr lang="he-IL" sz="1200" b="1" dirty="0"/>
              <a:t>מכיר כבר רשרוש של משי... שמפניה משובחת,</a:t>
            </a:r>
          </a:p>
          <a:p>
            <a:r>
              <a:rPr lang="he-IL" sz="1200" b="1" dirty="0"/>
              <a:t>וודקה של הפרברים, נגיעת כף יד נשית,</a:t>
            </a:r>
          </a:p>
          <a:p>
            <a:r>
              <a:rPr lang="he-IL" sz="1200" b="1" dirty="0"/>
              <a:t>שגעון הריקוד – סם להקות הג'ז.</a:t>
            </a:r>
          </a:p>
          <a:p>
            <a:r>
              <a:rPr lang="he-IL" sz="1200" b="1" dirty="0"/>
              <a:t>זאטוט מאושר... חולם לו בשקט,</a:t>
            </a:r>
          </a:p>
          <a:p>
            <a:r>
              <a:rPr lang="he-IL" sz="1200" b="1" dirty="0"/>
              <a:t>שהשמחה חסרת הדאגה תארך ימים מספר.</a:t>
            </a:r>
          </a:p>
          <a:p>
            <a:r>
              <a:rPr lang="he-IL" sz="1200" b="1" dirty="0"/>
              <a:t>ישב הקטן... ליד התזמורת,</a:t>
            </a:r>
          </a:p>
          <a:p>
            <a:r>
              <a:rPr lang="he-IL" sz="1200" b="1" dirty="0"/>
              <a:t>יהיה מאושר ולא ידע...</a:t>
            </a:r>
          </a:p>
          <a:p>
            <a:r>
              <a:rPr lang="he-IL" sz="1200" b="1" dirty="0"/>
              <a:t>לפחות הנעורים יחלפו בנועם ,</a:t>
            </a:r>
          </a:p>
          <a:p>
            <a:endParaRPr lang="he-IL" sz="1200" b="1" dirty="0"/>
          </a:p>
        </p:txBody>
      </p:sp>
      <p:sp>
        <p:nvSpPr>
          <p:cNvPr id="4" name="TextBox 3"/>
          <p:cNvSpPr txBox="1"/>
          <p:nvPr/>
        </p:nvSpPr>
        <p:spPr>
          <a:xfrm>
            <a:off x="-570016" y="2143381"/>
            <a:ext cx="3979016" cy="4524315"/>
          </a:xfrm>
          <a:prstGeom prst="rect">
            <a:avLst/>
          </a:prstGeom>
          <a:noFill/>
        </p:spPr>
        <p:txBody>
          <a:bodyPr wrap="square" rtlCol="1">
            <a:spAutoFit/>
          </a:bodyPr>
          <a:lstStyle/>
          <a:p>
            <a:r>
              <a:rPr lang="he-IL" sz="1200" b="1" dirty="0" smtClean="0"/>
              <a:t>אך </a:t>
            </a:r>
            <a:r>
              <a:rPr lang="he-IL" sz="1200" b="1" dirty="0"/>
              <a:t>לשווא...</a:t>
            </a:r>
          </a:p>
          <a:p>
            <a:r>
              <a:rPr lang="he-IL" sz="1200" b="1" dirty="0"/>
              <a:t>הספיק רק </a:t>
            </a:r>
            <a:r>
              <a:rPr lang="he-IL" sz="1200" b="1" dirty="0" err="1"/>
              <a:t>להולד</a:t>
            </a:r>
            <a:r>
              <a:rPr lang="he-IL" sz="1200" b="1" dirty="0"/>
              <a:t> – רק קיבלוהו ברוך,</a:t>
            </a:r>
          </a:p>
          <a:p>
            <a:r>
              <a:rPr lang="he-IL" sz="1200" b="1" dirty="0"/>
              <a:t>כבר הלבישו בכותונת...</a:t>
            </a:r>
          </a:p>
          <a:p>
            <a:r>
              <a:rPr lang="he-IL" sz="1200" b="1" dirty="0"/>
              <a:t>שחורה... חומה... אדומה...</a:t>
            </a:r>
          </a:p>
          <a:p>
            <a:r>
              <a:rPr lang="he-IL" sz="1200" b="1" dirty="0"/>
              <a:t>לימדו אותו סיסמאות---</a:t>
            </a:r>
          </a:p>
          <a:p>
            <a:r>
              <a:rPr lang="he-IL" sz="1200" b="1" dirty="0"/>
              <a:t>האלפבית הראשון – צעדה חצופה,</a:t>
            </a:r>
          </a:p>
          <a:p>
            <a:r>
              <a:rPr lang="he-IL" sz="1200" b="1" dirty="0"/>
              <a:t>מתוך שיר ערש בקע – להט המלחמה,</a:t>
            </a:r>
          </a:p>
          <a:p>
            <a:r>
              <a:rPr lang="he-IL" sz="1200" b="1" dirty="0"/>
              <a:t>ספא האלפבית – עיתון ותקנות,</a:t>
            </a:r>
          </a:p>
          <a:p>
            <a:r>
              <a:rPr lang="he-IL" sz="1200" b="1" dirty="0"/>
              <a:t>אסורים וחוקים.</a:t>
            </a:r>
          </a:p>
          <a:p>
            <a:r>
              <a:rPr lang="he-IL" sz="1200" b="1" dirty="0"/>
              <a:t>... ואם בראשו צהלה</a:t>
            </a:r>
          </a:p>
          <a:p>
            <a:r>
              <a:rPr lang="he-IL" sz="1200" b="1" dirty="0"/>
              <a:t>... ריקוד לו, כוסית לו,</a:t>
            </a:r>
          </a:p>
          <a:p>
            <a:r>
              <a:rPr lang="he-IL" sz="1200" b="1" dirty="0"/>
              <a:t>והם על דפי הסדר מניחים אותו,</a:t>
            </a:r>
          </a:p>
          <a:p>
            <a:r>
              <a:rPr lang="he-IL" sz="1200" b="1" dirty="0"/>
              <a:t>מפקירים אותו למערבולת המונית,</a:t>
            </a:r>
          </a:p>
          <a:p>
            <a:r>
              <a:rPr lang="he-IL" sz="1200" b="1" dirty="0"/>
              <a:t>לפקודות תשלומים,</a:t>
            </a:r>
          </a:p>
          <a:p>
            <a:r>
              <a:rPr lang="he-IL" sz="1200" b="1" dirty="0"/>
              <a:t>לתעריפי פועלים,</a:t>
            </a:r>
          </a:p>
          <a:p>
            <a:r>
              <a:rPr lang="he-IL" sz="1200" b="1" dirty="0"/>
              <a:t>למאבקי מעמדות,</a:t>
            </a:r>
          </a:p>
          <a:p>
            <a:r>
              <a:rPr lang="he-IL" sz="1200" b="1" dirty="0"/>
              <a:t>למאבקים גזעניים.</a:t>
            </a:r>
          </a:p>
          <a:p>
            <a:r>
              <a:rPr lang="he-IL" sz="1200" b="1" dirty="0"/>
              <a:t>אותו לחפירות, למחנות, לחזיתות...</a:t>
            </a:r>
          </a:p>
          <a:p>
            <a:r>
              <a:rPr lang="he-IL" sz="1200" b="1" dirty="0"/>
              <a:t>זאטוט מסכן... שלושים ותשע.</a:t>
            </a:r>
          </a:p>
          <a:p>
            <a:r>
              <a:rPr lang="he-IL" sz="1200" b="1" dirty="0"/>
              <a:t>בטרם התאדה היין מהראש לאחר הלילה,</a:t>
            </a:r>
          </a:p>
          <a:p>
            <a:r>
              <a:rPr lang="he-IL" sz="1200" b="1" dirty="0"/>
              <a:t>זאטוט שלושים ותשע</a:t>
            </a:r>
          </a:p>
          <a:p>
            <a:r>
              <a:rPr lang="he-IL" sz="1200" b="1" dirty="0"/>
              <a:t>כבר לזקן היה...</a:t>
            </a:r>
          </a:p>
          <a:p>
            <a:r>
              <a:rPr lang="he-IL" sz="1200" b="1" dirty="0"/>
              <a:t> </a:t>
            </a:r>
          </a:p>
          <a:p>
            <a:endParaRPr lang="he-IL" sz="1200" b="1" dirty="0"/>
          </a:p>
        </p:txBody>
      </p:sp>
      <p:sp>
        <p:nvSpPr>
          <p:cNvPr id="5" name="TextBox 4"/>
          <p:cNvSpPr txBox="1"/>
          <p:nvPr/>
        </p:nvSpPr>
        <p:spPr>
          <a:xfrm>
            <a:off x="0" y="6263339"/>
            <a:ext cx="6293223" cy="1323439"/>
          </a:xfrm>
          <a:prstGeom prst="rect">
            <a:avLst/>
          </a:prstGeom>
          <a:noFill/>
        </p:spPr>
        <p:txBody>
          <a:bodyPr wrap="square" rtlCol="1">
            <a:spAutoFit/>
          </a:bodyPr>
          <a:lstStyle/>
          <a:p>
            <a:r>
              <a:rPr lang="he-IL" sz="1600" b="1" dirty="0" smtClean="0"/>
              <a:t>לצפייה במצגות על השואה:</a:t>
            </a:r>
          </a:p>
          <a:p>
            <a:endParaRPr lang="he-IL" sz="1600" b="1" dirty="0"/>
          </a:p>
          <a:p>
            <a:r>
              <a:rPr lang="en-US" sz="1600" b="1" dirty="0" smtClean="0">
                <a:hlinkClick r:id="rId2"/>
              </a:rPr>
              <a:t>http://www.clarita-efraim.com/PPSCat.aspx?Cat=4&amp;SubCat=43</a:t>
            </a:r>
            <a:endParaRPr lang="he-IL" sz="1600" b="1" dirty="0" smtClean="0"/>
          </a:p>
          <a:p>
            <a:endParaRPr lang="he-IL" sz="1600" b="1" dirty="0" smtClean="0"/>
          </a:p>
          <a:p>
            <a:r>
              <a:rPr lang="he-IL" sz="1600" b="1" dirty="0" smtClean="0"/>
              <a:t>נא להעביר מצגת זו למורים ומחנכים בבתי הספר</a:t>
            </a:r>
            <a:endParaRPr lang="he-IL" sz="1600" b="1" dirty="0"/>
          </a:p>
        </p:txBody>
      </p:sp>
      <p:sp>
        <p:nvSpPr>
          <p:cNvPr id="6" name="TextBox 5"/>
          <p:cNvSpPr txBox="1"/>
          <p:nvPr/>
        </p:nvSpPr>
        <p:spPr>
          <a:xfrm>
            <a:off x="2541269" y="7747522"/>
            <a:ext cx="3714750" cy="1231106"/>
          </a:xfrm>
          <a:prstGeom prst="rect">
            <a:avLst/>
          </a:prstGeom>
          <a:noFill/>
          <a:ln>
            <a:solidFill>
              <a:schemeClr val="tx2">
                <a:lumMod val="75000"/>
              </a:schemeClr>
            </a:solidFill>
          </a:ln>
        </p:spPr>
        <p:txBody>
          <a:bodyPr rtlCol="1">
            <a:spAutoFit/>
          </a:bodyPr>
          <a:lstStyle/>
          <a:p>
            <a:pPr algn="ctr" fontAlgn="auto">
              <a:spcBef>
                <a:spcPts val="0"/>
              </a:spcBef>
              <a:spcAft>
                <a:spcPts val="0"/>
              </a:spcAft>
              <a:defRPr/>
            </a:pPr>
            <a:r>
              <a:rPr lang="en-US" sz="2000" b="1" i="1" smtClean="0">
                <a:latin typeface="+mn-lt"/>
                <a:cs typeface="+mn-cs"/>
              </a:rPr>
              <a:t>Clarita-Efraim pps:</a:t>
            </a:r>
            <a:endParaRPr lang="he-IL" sz="2000" b="1" smtClean="0">
              <a:latin typeface="+mn-lt"/>
              <a:cs typeface="+mn-cs"/>
            </a:endParaRPr>
          </a:p>
          <a:p>
            <a:pPr algn="ctr" fontAlgn="auto">
              <a:spcBef>
                <a:spcPts val="0"/>
              </a:spcBef>
              <a:spcAft>
                <a:spcPts val="0"/>
              </a:spcAft>
              <a:defRPr/>
            </a:pPr>
            <a:r>
              <a:rPr lang="en-US" b="1" smtClean="0">
                <a:latin typeface="+mn-lt"/>
                <a:cs typeface="+mn-cs"/>
                <a:hlinkClick r:id="rId3"/>
              </a:rPr>
              <a:t>www.cl</a:t>
            </a:r>
            <a:r>
              <a:rPr lang="en-US" b="1" i="1" smtClean="0">
                <a:latin typeface="+mn-lt"/>
                <a:cs typeface="+mn-cs"/>
                <a:hlinkClick r:id="rId3"/>
              </a:rPr>
              <a:t>arita-efraim.com</a:t>
            </a:r>
            <a:endParaRPr lang="he-IL" b="1" i="1" smtClean="0">
              <a:latin typeface="+mn-lt"/>
              <a:cs typeface="+mn-cs"/>
            </a:endParaRPr>
          </a:p>
          <a:p>
            <a:pPr algn="ctr" fontAlgn="auto">
              <a:spcBef>
                <a:spcPts val="0"/>
              </a:spcBef>
              <a:spcAft>
                <a:spcPts val="0"/>
              </a:spcAft>
              <a:defRPr/>
            </a:pPr>
            <a:r>
              <a:rPr lang="en-US" b="1" i="1" smtClean="0">
                <a:latin typeface="+mn-lt"/>
                <a:cs typeface="+mn-cs"/>
                <a:hlinkClick r:id="rId4"/>
              </a:rPr>
              <a:t>chefetze@netvision.net.il</a:t>
            </a:r>
            <a:endParaRPr lang="en-US" b="1" i="1" smtClean="0">
              <a:latin typeface="+mn-lt"/>
              <a:cs typeface="+mn-cs"/>
            </a:endParaRPr>
          </a:p>
          <a:p>
            <a:pPr algn="ctr" fontAlgn="auto">
              <a:spcBef>
                <a:spcPts val="0"/>
              </a:spcBef>
              <a:spcAft>
                <a:spcPts val="0"/>
              </a:spcAft>
              <a:defRPr/>
            </a:pPr>
            <a:endParaRPr lang="he-IL" dirty="0">
              <a:latin typeface="+mn-lt"/>
              <a:cs typeface="+mn-cs"/>
            </a:endParaRPr>
          </a:p>
        </p:txBody>
      </p:sp>
      <p:sp>
        <p:nvSpPr>
          <p:cNvPr id="7" name="מלבן מעוגל 6"/>
          <p:cNvSpPr/>
          <p:nvPr/>
        </p:nvSpPr>
        <p:spPr>
          <a:xfrm>
            <a:off x="201881" y="8383980"/>
            <a:ext cx="795646"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12</a:t>
            </a:r>
            <a:endParaRPr lang="he-IL" sz="2800" b="1" dirty="0">
              <a:solidFill>
                <a:schemeClr val="tx1"/>
              </a:solidFill>
            </a:endParaRPr>
          </a:p>
        </p:txBody>
      </p:sp>
    </p:spTree>
    <p:extLst>
      <p:ext uri="{BB962C8B-B14F-4D97-AF65-F5344CB8AC3E}">
        <p14:creationId xmlns:p14="http://schemas.microsoft.com/office/powerpoint/2010/main" val="91923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9195" y="296534"/>
            <a:ext cx="3307976" cy="6124754"/>
          </a:xfrm>
          <a:prstGeom prst="rect">
            <a:avLst/>
          </a:prstGeom>
          <a:noFill/>
        </p:spPr>
        <p:txBody>
          <a:bodyPr wrap="square" rtlCol="1">
            <a:spAutoFit/>
          </a:bodyPr>
          <a:lstStyle/>
          <a:p>
            <a:r>
              <a:rPr lang="he-IL" sz="1400" b="1" dirty="0" smtClean="0"/>
              <a:t>אל חנון / </a:t>
            </a:r>
            <a:r>
              <a:rPr lang="he-IL" sz="1400" b="1" dirty="0" err="1" smtClean="0"/>
              <a:t>קדיה</a:t>
            </a:r>
            <a:r>
              <a:rPr lang="he-IL" sz="1400" b="1" dirty="0" smtClean="0"/>
              <a:t> </a:t>
            </a:r>
            <a:r>
              <a:rPr lang="he-IL" sz="1400" b="1" dirty="0" err="1" smtClean="0"/>
              <a:t>מולודובסקי</a:t>
            </a:r>
            <a:r>
              <a:rPr lang="he-IL" sz="1400" b="1" dirty="0" smtClean="0"/>
              <a:t/>
            </a:r>
            <a:br>
              <a:rPr lang="he-IL" sz="1400" b="1" dirty="0" smtClean="0"/>
            </a:br>
            <a:r>
              <a:rPr lang="he-IL" sz="1400" b="1" dirty="0" smtClean="0"/>
              <a:t>מיידיש: מנחם פרי</a:t>
            </a:r>
          </a:p>
          <a:p>
            <a:endParaRPr lang="he-IL" sz="1400" b="1" dirty="0"/>
          </a:p>
          <a:p>
            <a:r>
              <a:rPr lang="he-IL" sz="1400" b="1" dirty="0" smtClean="0"/>
              <a:t>אֵל חַנּוּן,</a:t>
            </a:r>
          </a:p>
          <a:p>
            <a:r>
              <a:rPr lang="he-IL" sz="1400" b="1" dirty="0" smtClean="0"/>
              <a:t>עַם אַחֵר אֱסֹף לְךָ,</a:t>
            </a:r>
          </a:p>
          <a:p>
            <a:r>
              <a:rPr lang="he-IL" sz="1400" b="1" dirty="0" smtClean="0"/>
              <a:t>בְּחַר.</a:t>
            </a:r>
          </a:p>
          <a:p>
            <a:r>
              <a:rPr lang="he-IL" sz="1400" b="1" dirty="0" smtClean="0"/>
              <a:t>אֲנַחְנוּ </a:t>
            </a:r>
            <a:r>
              <a:rPr lang="he-IL" sz="1400" b="1" dirty="0" err="1" smtClean="0"/>
              <a:t>עֲיֵפִים</a:t>
            </a:r>
            <a:r>
              <a:rPr lang="he-IL" sz="1400" b="1" dirty="0" smtClean="0"/>
              <a:t> מִמָּוֶת וּכְבָר מַתְנוּ,</a:t>
            </a:r>
          </a:p>
          <a:p>
            <a:r>
              <a:rPr lang="he-IL" sz="1400" b="1" dirty="0" smtClean="0"/>
              <a:t>כְּבָר אֵין לָנוּ יוֹתֵר תְּפִלּוֹת,</a:t>
            </a:r>
          </a:p>
          <a:p>
            <a:r>
              <a:rPr lang="he-IL" sz="1400" b="1" dirty="0" smtClean="0"/>
              <a:t>עַם אַחֵר אֱסֹף לְךָ,</a:t>
            </a:r>
          </a:p>
          <a:p>
            <a:r>
              <a:rPr lang="he-IL" sz="1400" b="1" dirty="0" smtClean="0"/>
              <a:t>בְּחַר,</a:t>
            </a:r>
          </a:p>
          <a:p>
            <a:r>
              <a:rPr lang="he-IL" sz="1400" b="1" dirty="0" smtClean="0"/>
              <a:t>כְּבָר אֵין לָנוּ יוֹתֵר שׁוּם דָּם</a:t>
            </a:r>
          </a:p>
          <a:p>
            <a:r>
              <a:rPr lang="he-IL" sz="1400" b="1" dirty="0" smtClean="0"/>
              <a:t>כְּדֵי לִהְיוֹת קָרְבָּן.</a:t>
            </a:r>
          </a:p>
          <a:p>
            <a:endParaRPr lang="he-IL" sz="1400" b="1" dirty="0" smtClean="0"/>
          </a:p>
          <a:p>
            <a:r>
              <a:rPr lang="he-IL" sz="1400" b="1" dirty="0" smtClean="0"/>
              <a:t>בֵּיתֵנוּ נַעֲשָׂה מִדְבָּר עַכְשָׁו.</a:t>
            </a:r>
          </a:p>
          <a:p>
            <a:r>
              <a:rPr lang="he-IL" sz="1400" b="1" dirty="0" smtClean="0"/>
              <a:t>הָאֲדָמָה לֹא מַסְפִּיקָה בִּשְׁבִיל קְבָרֵינוּ,</a:t>
            </a:r>
          </a:p>
          <a:p>
            <a:r>
              <a:rPr lang="he-IL" sz="1400" b="1" dirty="0" smtClean="0"/>
              <a:t>כְּבָר אֵין יוֹתֵר קִינוֹת בַּעֲבוּרֵנוּ,</a:t>
            </a:r>
          </a:p>
          <a:p>
            <a:r>
              <a:rPr lang="he-IL" sz="1400" b="1" dirty="0" smtClean="0"/>
              <a:t>כְּבָר אֵין שִׁירֵי מִסְפֵּד</a:t>
            </a:r>
          </a:p>
          <a:p>
            <a:r>
              <a:rPr lang="he-IL" sz="1400" b="1" dirty="0" smtClean="0"/>
              <a:t>בְּכָל סִפְרֵי קָדְשֵׁינוּ.</a:t>
            </a:r>
          </a:p>
          <a:p>
            <a:endParaRPr lang="he-IL" sz="1400" b="1" dirty="0" smtClean="0"/>
          </a:p>
          <a:p>
            <a:r>
              <a:rPr lang="he-IL" sz="1400" b="1" dirty="0" smtClean="0"/>
              <a:t>אֵל חַנּוּן,</a:t>
            </a:r>
          </a:p>
          <a:p>
            <a:r>
              <a:rPr lang="he-IL" sz="1400" b="1" dirty="0" smtClean="0"/>
              <a:t>קַדֵּשׁ נָא אֶרֶץ חֲדָשָׁה</a:t>
            </a:r>
          </a:p>
          <a:p>
            <a:r>
              <a:rPr lang="he-IL" sz="1400" b="1" dirty="0" smtClean="0"/>
              <a:t>וְהַר אַחֵר.</a:t>
            </a:r>
          </a:p>
          <a:p>
            <a:r>
              <a:rPr lang="he-IL" sz="1400" b="1" dirty="0" smtClean="0"/>
              <a:t>אֲנַחְנוּ כְּבָר </a:t>
            </a:r>
            <a:r>
              <a:rPr lang="he-IL" sz="1400" b="1" dirty="0" err="1" smtClean="0"/>
              <a:t>פִּזַּרְנו</a:t>
            </a:r>
            <a:r>
              <a:rPr lang="he-IL" sz="1400" b="1" dirty="0" smtClean="0"/>
              <a:t>ּ אֶת הָאֵפֶר הַקָּדוֹשׁ</a:t>
            </a:r>
          </a:p>
          <a:p>
            <a:r>
              <a:rPr lang="he-IL" sz="1400" b="1" dirty="0" smtClean="0"/>
              <a:t>עַל-פְּנֵי כָּל הַשָּׂדוֹת, כָּל אֶבֶן.</a:t>
            </a:r>
          </a:p>
          <a:p>
            <a:r>
              <a:rPr lang="he-IL" sz="1400" b="1" dirty="0" err="1" smtClean="0"/>
              <a:t>שִׁלַּמְנו</a:t>
            </a:r>
            <a:r>
              <a:rPr lang="he-IL" sz="1400" b="1" dirty="0" smtClean="0"/>
              <a:t>ּ בִּזְקֵנִים,</a:t>
            </a:r>
          </a:p>
          <a:p>
            <a:r>
              <a:rPr lang="he-IL" sz="1400" b="1" dirty="0" smtClean="0"/>
              <a:t>בִּצְעִירִים, בְּטַף,</a:t>
            </a:r>
          </a:p>
          <a:p>
            <a:r>
              <a:rPr lang="he-IL" sz="1400" b="1" dirty="0" smtClean="0"/>
              <a:t>מְחִיר כָּל אוֹת שֶׁבַּדִּבְּרוֹת שֶׁלְּךָ.</a:t>
            </a:r>
          </a:p>
          <a:p>
            <a:endParaRPr lang="he-IL" sz="1400" b="1" dirty="0"/>
          </a:p>
        </p:txBody>
      </p:sp>
      <p:sp>
        <p:nvSpPr>
          <p:cNvPr id="3" name="TextBox 2"/>
          <p:cNvSpPr txBox="1"/>
          <p:nvPr/>
        </p:nvSpPr>
        <p:spPr>
          <a:xfrm>
            <a:off x="1047357" y="4934547"/>
            <a:ext cx="2680447" cy="3970318"/>
          </a:xfrm>
          <a:prstGeom prst="rect">
            <a:avLst/>
          </a:prstGeom>
          <a:noFill/>
        </p:spPr>
        <p:txBody>
          <a:bodyPr wrap="square" rtlCol="1">
            <a:spAutoFit/>
          </a:bodyPr>
          <a:lstStyle/>
          <a:p>
            <a:r>
              <a:rPr lang="he-IL" sz="1400" b="1" dirty="0" smtClean="0"/>
              <a:t>אֵל חַנּוּן,</a:t>
            </a:r>
          </a:p>
          <a:p>
            <a:r>
              <a:rPr lang="he-IL" sz="1400" b="1" dirty="0" smtClean="0"/>
              <a:t>הָרֵם אֶת גַּבָּתְךָ הַמִּתְלַקַּחַת,</a:t>
            </a:r>
          </a:p>
          <a:p>
            <a:r>
              <a:rPr lang="he-IL" sz="1400" b="1" dirty="0" smtClean="0"/>
              <a:t>הַבֵּט וְתֵן לְכָל אֻמּוֹת תֵּבֵל</a:t>
            </a:r>
          </a:p>
          <a:p>
            <a:r>
              <a:rPr lang="he-IL" sz="1400" b="1" dirty="0" smtClean="0"/>
              <a:t>אֶת הַיָּמִים-הַנּוֹרָאִים וְהַנְּבוּאוֹת.</a:t>
            </a:r>
          </a:p>
          <a:p>
            <a:r>
              <a:rPr lang="he-IL" sz="1400" b="1" dirty="0" smtClean="0"/>
              <a:t>בְּכָל לָשׁוֹן מְהַמְהֲמִים אֶת </a:t>
            </a:r>
            <a:r>
              <a:rPr lang="he-IL" sz="1400" b="1" dirty="0" err="1" smtClean="0"/>
              <a:t>מִלָּתְך</a:t>
            </a:r>
            <a:r>
              <a:rPr lang="he-IL" sz="1400" b="1" dirty="0" smtClean="0"/>
              <a:t>ָ -</a:t>
            </a:r>
          </a:p>
          <a:p>
            <a:r>
              <a:rPr lang="he-IL" sz="1400" b="1" dirty="0" smtClean="0"/>
              <a:t>אוֹתָן לַמֵּד אֶת מַעֲשֶׂיךָ,</a:t>
            </a:r>
          </a:p>
          <a:p>
            <a:r>
              <a:rPr lang="he-IL" sz="1400" b="1" dirty="0" smtClean="0"/>
              <a:t>אֵיךְ לַעֲמֹד </a:t>
            </a:r>
            <a:r>
              <a:rPr lang="he-IL" sz="1400" b="1" dirty="0" err="1" smtClean="0"/>
              <a:t>בַּנִּסְיוֹנוֹת</a:t>
            </a:r>
            <a:r>
              <a:rPr lang="he-IL" sz="1400" b="1" dirty="0" smtClean="0"/>
              <a:t>.</a:t>
            </a:r>
          </a:p>
          <a:p>
            <a:endParaRPr lang="he-IL" sz="1400" b="1" dirty="0"/>
          </a:p>
          <a:p>
            <a:r>
              <a:rPr lang="he-IL" sz="1400" b="1" dirty="0" smtClean="0"/>
              <a:t>אֵל חַנּוּן,</a:t>
            </a:r>
          </a:p>
          <a:p>
            <a:r>
              <a:rPr lang="he-IL" sz="1400" b="1" dirty="0" smtClean="0"/>
              <a:t>בְּגָדִים פְּשׁוּטִים תֵּן לָנוּ,</a:t>
            </a:r>
          </a:p>
          <a:p>
            <a:r>
              <a:rPr lang="he-IL" sz="1400" b="1" dirty="0" smtClean="0"/>
              <a:t>בִּגְדֵי רוֹעִים מֵאֲחוֹרֵי צֹאנָם,</a:t>
            </a:r>
          </a:p>
          <a:p>
            <a:r>
              <a:rPr lang="he-IL" sz="1400" b="1" dirty="0" smtClean="0"/>
              <a:t>וְנַפָּחִים עִם קוּרְנָסָם,</a:t>
            </a:r>
          </a:p>
          <a:p>
            <a:r>
              <a:rPr lang="he-IL" sz="1400" b="1" dirty="0" smtClean="0"/>
              <a:t>וְשֶׁל </a:t>
            </a:r>
            <a:r>
              <a:rPr lang="he-IL" sz="1400" b="1" dirty="0" err="1" smtClean="0"/>
              <a:t>כּוֹבְסִים</a:t>
            </a:r>
            <a:r>
              <a:rPr lang="he-IL" sz="1400" b="1" dirty="0" smtClean="0"/>
              <a:t>, וְשֶׁל פּוֹשְׁטֵי עוֹרוֹת,</a:t>
            </a:r>
          </a:p>
          <a:p>
            <a:r>
              <a:rPr lang="he-IL" sz="1400" b="1" dirty="0" smtClean="0"/>
              <a:t>וְאַף בְּגָדִים גְּרוּעִים יוֹתֵר.</a:t>
            </a:r>
          </a:p>
          <a:p>
            <a:r>
              <a:rPr lang="he-IL" sz="1400" b="1" dirty="0" smtClean="0"/>
              <a:t>וְחֶסֶד אַחֲרוֹן עֲשֵׂה עִמָּנוּ:</a:t>
            </a:r>
          </a:p>
          <a:p>
            <a:r>
              <a:rPr lang="he-IL" sz="1400" b="1" dirty="0" smtClean="0"/>
              <a:t>אֵל חַנּוּן,</a:t>
            </a:r>
          </a:p>
          <a:p>
            <a:r>
              <a:rPr lang="he-IL" sz="1400" b="1" dirty="0" smtClean="0"/>
              <a:t>אוֹתָנוּ פְּטוֹר נָא מִשְּׁכִינַת הַגְּאוֹנוּת.</a:t>
            </a:r>
          </a:p>
          <a:p>
            <a:endParaRPr lang="he-IL" sz="1400" b="1" dirty="0" smtClean="0"/>
          </a:p>
        </p:txBody>
      </p:sp>
      <p:pic>
        <p:nvPicPr>
          <p:cNvPr id="4" name="תמונה 3"/>
          <p:cNvPicPr>
            <a:picLocks noChangeAspect="1"/>
          </p:cNvPicPr>
          <p:nvPr/>
        </p:nvPicPr>
        <p:blipFill>
          <a:blip r:embed="rId2"/>
          <a:stretch>
            <a:fillRect/>
          </a:stretch>
        </p:blipFill>
        <p:spPr>
          <a:xfrm>
            <a:off x="498764" y="463138"/>
            <a:ext cx="2820187" cy="4156364"/>
          </a:xfrm>
          <a:prstGeom prst="rect">
            <a:avLst/>
          </a:prstGeom>
        </p:spPr>
      </p:pic>
      <p:sp>
        <p:nvSpPr>
          <p:cNvPr id="6" name="מלבן מעוגל 5"/>
          <p:cNvSpPr/>
          <p:nvPr/>
        </p:nvSpPr>
        <p:spPr>
          <a:xfrm>
            <a:off x="201881" y="8383980"/>
            <a:ext cx="558140"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2</a:t>
            </a:r>
            <a:endParaRPr lang="he-IL" sz="2800" b="1" dirty="0">
              <a:solidFill>
                <a:schemeClr val="tx1"/>
              </a:solidFill>
            </a:endParaRPr>
          </a:p>
        </p:txBody>
      </p:sp>
    </p:spTree>
    <p:extLst>
      <p:ext uri="{BB962C8B-B14F-4D97-AF65-F5344CB8AC3E}">
        <p14:creationId xmlns:p14="http://schemas.microsoft.com/office/powerpoint/2010/main" val="326988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clrChange>
              <a:clrFrom>
                <a:srgbClr val="FFFFFF"/>
              </a:clrFrom>
              <a:clrTo>
                <a:srgbClr val="FFFFFF">
                  <a:alpha val="0"/>
                </a:srgbClr>
              </a:clrTo>
            </a:clrChange>
          </a:blip>
          <a:stretch>
            <a:fillRect/>
          </a:stretch>
        </p:blipFill>
        <p:spPr>
          <a:xfrm>
            <a:off x="3434241" y="751196"/>
            <a:ext cx="3121582" cy="2709297"/>
          </a:xfrm>
          <a:prstGeom prst="rect">
            <a:avLst/>
          </a:prstGeom>
          <a:ln>
            <a:solidFill>
              <a:schemeClr val="bg1"/>
            </a:solidFill>
          </a:ln>
        </p:spPr>
      </p:pic>
      <p:pic>
        <p:nvPicPr>
          <p:cNvPr id="3" name="תמונה 2"/>
          <p:cNvPicPr>
            <a:picLocks noChangeAspect="1"/>
          </p:cNvPicPr>
          <p:nvPr/>
        </p:nvPicPr>
        <p:blipFill>
          <a:blip r:embed="rId3">
            <a:clrChange>
              <a:clrFrom>
                <a:srgbClr val="FFFFFF"/>
              </a:clrFrom>
              <a:clrTo>
                <a:srgbClr val="FFFFFF">
                  <a:alpha val="0"/>
                </a:srgbClr>
              </a:clrTo>
            </a:clrChange>
          </a:blip>
          <a:stretch>
            <a:fillRect/>
          </a:stretch>
        </p:blipFill>
        <p:spPr>
          <a:xfrm>
            <a:off x="3522314" y="3740958"/>
            <a:ext cx="3021277" cy="1203095"/>
          </a:xfrm>
          <a:prstGeom prst="rect">
            <a:avLst/>
          </a:prstGeom>
          <a:ln>
            <a:solidFill>
              <a:schemeClr val="bg1"/>
            </a:solidFill>
          </a:ln>
        </p:spPr>
      </p:pic>
      <p:pic>
        <p:nvPicPr>
          <p:cNvPr id="4" name="תמונה 3"/>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49209" y="5151005"/>
            <a:ext cx="3043431" cy="2146382"/>
          </a:xfrm>
          <a:prstGeom prst="rect">
            <a:avLst/>
          </a:prstGeom>
          <a:ln>
            <a:solidFill>
              <a:schemeClr val="bg1"/>
            </a:solidFill>
          </a:ln>
        </p:spPr>
      </p:pic>
      <p:pic>
        <p:nvPicPr>
          <p:cNvPr id="5" name="תמונה 4"/>
          <p:cNvPicPr>
            <a:picLocks noChangeAspect="1"/>
          </p:cNvPicPr>
          <p:nvPr/>
        </p:nvPicPr>
        <p:blipFill>
          <a:blip r:embed="rId5">
            <a:grayscl/>
          </a:blip>
          <a:stretch>
            <a:fillRect/>
          </a:stretch>
        </p:blipFill>
        <p:spPr>
          <a:xfrm>
            <a:off x="701673" y="4326011"/>
            <a:ext cx="2709229" cy="1570203"/>
          </a:xfrm>
          <a:prstGeom prst="rect">
            <a:avLst/>
          </a:prstGeom>
          <a:ln>
            <a:solidFill>
              <a:schemeClr val="bg1"/>
            </a:solidFill>
          </a:ln>
        </p:spPr>
      </p:pic>
      <p:pic>
        <p:nvPicPr>
          <p:cNvPr id="6" name="תמונה 5"/>
          <p:cNvPicPr>
            <a:picLocks noChangeAspect="1"/>
          </p:cNvPicPr>
          <p:nvPr/>
        </p:nvPicPr>
        <p:blipFill>
          <a:blip r:embed="rId6">
            <a:grayscl/>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86548" y="6099270"/>
            <a:ext cx="2904564" cy="2329443"/>
          </a:xfrm>
          <a:prstGeom prst="rect">
            <a:avLst/>
          </a:prstGeom>
          <a:ln>
            <a:solidFill>
              <a:schemeClr val="bg1"/>
            </a:solidFill>
          </a:ln>
        </p:spPr>
      </p:pic>
      <p:sp>
        <p:nvSpPr>
          <p:cNvPr id="7" name="מלבן מעוגל 6"/>
          <p:cNvSpPr/>
          <p:nvPr/>
        </p:nvSpPr>
        <p:spPr>
          <a:xfrm>
            <a:off x="201881" y="8383980"/>
            <a:ext cx="558140"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3</a:t>
            </a:r>
            <a:endParaRPr lang="he-IL" sz="2800" b="1" dirty="0">
              <a:solidFill>
                <a:schemeClr val="tx1"/>
              </a:solidFill>
            </a:endParaRPr>
          </a:p>
        </p:txBody>
      </p:sp>
    </p:spTree>
    <p:extLst>
      <p:ext uri="{BB962C8B-B14F-4D97-AF65-F5344CB8AC3E}">
        <p14:creationId xmlns:p14="http://schemas.microsoft.com/office/powerpoint/2010/main" val="178863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347" y="157988"/>
            <a:ext cx="6435960" cy="1785104"/>
          </a:xfrm>
          <a:prstGeom prst="rect">
            <a:avLst/>
          </a:prstGeom>
          <a:noFill/>
        </p:spPr>
        <p:txBody>
          <a:bodyPr wrap="square" rtlCol="1">
            <a:spAutoFit/>
          </a:bodyPr>
          <a:lstStyle/>
          <a:p>
            <a:pPr algn="ctr"/>
            <a:r>
              <a:rPr lang="he-IL" sz="1100" b="1" dirty="0" smtClean="0"/>
              <a:t>סיפורו של שיר, </a:t>
            </a:r>
          </a:p>
          <a:p>
            <a:pPr algn="ctr"/>
            <a:r>
              <a:rPr lang="he-IL" sz="1100" b="1" dirty="0" smtClean="0"/>
              <a:t>   פולנים מסכנים מסתכלים בגטו?</a:t>
            </a:r>
          </a:p>
          <a:p>
            <a:r>
              <a:rPr lang="he-IL" sz="1100" b="1" dirty="0" smtClean="0"/>
              <a:t>קמפו די פיורי היא כיכר מלבנית במרכז רומא. במאה ה-17 נעשה שם דבר נבלה: מדען ופילוסוף איטלקי, ג'ורדנו ברונו, שהתיאוריה האסטרונומית שפיתח סתרה את האמונות של הכנסייה הקתולית, הוצא שם להורג, לקול תרועות ההמון. איש לא נחלץ לעזרתו.</a:t>
            </a:r>
            <a:endParaRPr lang="he-IL" sz="1100" b="1" dirty="0"/>
          </a:p>
          <a:p>
            <a:r>
              <a:rPr lang="he-IL" sz="1100" b="1" dirty="0" smtClean="0"/>
              <a:t>ב-25 באפריל, 1943, ביום הראשון של חג הפסחא, נסע המשורר הפולני צ'סלב מילוש ביחד עם אשתו לפאתי ורשה. כשהחשמלית חלפה על פני חומת הגטו היהודי הבחין מילוש במה שהתרחש מעברה: קרבות רחוב, ובתים שהגרמנים הציתו עולים באש. מרד גטו ורשה, שהחל כמה ימים לפני כן (ונמשך ארבעה שבועות), היה בעיצומו.</a:t>
            </a:r>
          </a:p>
          <a:p>
            <a:r>
              <a:rPr lang="he-IL" sz="1100" b="1" dirty="0" smtClean="0"/>
              <a:t>בה בעת ראה מילוש איך בצד הפולני משתעשעים בני ארצו על קרוסלה, כנהוג בחגיגות הפסחא בפולין</a:t>
            </a:r>
          </a:p>
          <a:p>
            <a:endParaRPr lang="he-IL" sz="1100" b="1" dirty="0"/>
          </a:p>
        </p:txBody>
      </p:sp>
      <p:sp>
        <p:nvSpPr>
          <p:cNvPr id="3" name="TextBox 2"/>
          <p:cNvSpPr txBox="1"/>
          <p:nvPr/>
        </p:nvSpPr>
        <p:spPr>
          <a:xfrm>
            <a:off x="1603169" y="1850996"/>
            <a:ext cx="4395128" cy="307777"/>
          </a:xfrm>
          <a:prstGeom prst="rect">
            <a:avLst/>
          </a:prstGeom>
          <a:noFill/>
        </p:spPr>
        <p:txBody>
          <a:bodyPr wrap="square" rtlCol="1">
            <a:spAutoFit/>
          </a:bodyPr>
          <a:lstStyle/>
          <a:p>
            <a:r>
              <a:rPr lang="he-IL" sz="1400" b="1" dirty="0" smtClean="0"/>
              <a:t>צ'סלב </a:t>
            </a:r>
            <a:r>
              <a:rPr lang="he-IL" sz="1400" b="1" dirty="0"/>
              <a:t>מילוש </a:t>
            </a:r>
            <a:r>
              <a:rPr lang="he-IL" sz="1400" b="1" dirty="0" smtClean="0"/>
              <a:t>- "</a:t>
            </a:r>
            <a:r>
              <a:rPr lang="he-IL" sz="1400" b="1" dirty="0"/>
              <a:t>קמפו די פיורי", </a:t>
            </a:r>
            <a:r>
              <a:rPr lang="he-IL" sz="1400" dirty="0" smtClean="0"/>
              <a:t>תרגומו </a:t>
            </a:r>
            <a:r>
              <a:rPr lang="he-IL" sz="1400" dirty="0"/>
              <a:t>של דוד </a:t>
            </a:r>
            <a:r>
              <a:rPr lang="he-IL" sz="1400" dirty="0" err="1" smtClean="0"/>
              <a:t>וינפלד</a:t>
            </a:r>
            <a:endParaRPr lang="he-IL" sz="1400" dirty="0"/>
          </a:p>
        </p:txBody>
      </p:sp>
      <p:sp>
        <p:nvSpPr>
          <p:cNvPr id="4" name="TextBox 3"/>
          <p:cNvSpPr txBox="1"/>
          <p:nvPr/>
        </p:nvSpPr>
        <p:spPr>
          <a:xfrm>
            <a:off x="3971400" y="2350326"/>
            <a:ext cx="2251494" cy="4893647"/>
          </a:xfrm>
          <a:prstGeom prst="rect">
            <a:avLst/>
          </a:prstGeom>
          <a:noFill/>
        </p:spPr>
        <p:txBody>
          <a:bodyPr wrap="square" rtlCol="1">
            <a:spAutoFit/>
          </a:bodyPr>
          <a:lstStyle/>
          <a:p>
            <a:pPr fontAlgn="base"/>
            <a:r>
              <a:rPr lang="he-IL" sz="1200" b="1" dirty="0"/>
              <a:t>בְּרוֹמָא, בְּקָמְפּוֹ דֶי פְיוֹרִי,</a:t>
            </a:r>
            <a:br>
              <a:rPr lang="he-IL" sz="1200" b="1" dirty="0"/>
            </a:br>
            <a:r>
              <a:rPr lang="he-IL" sz="1200" b="1" dirty="0"/>
              <a:t>סַלִים שֶׁל לִימוֹן וְשֶׁל זַיִת,</a:t>
            </a:r>
            <a:br>
              <a:rPr lang="he-IL" sz="1200" b="1" dirty="0"/>
            </a:br>
            <a:r>
              <a:rPr lang="he-IL" sz="1200" b="1" dirty="0"/>
              <a:t>עַל הַמִרְצֶפֶת נִתְזֵי-יַיִן</a:t>
            </a:r>
            <a:br>
              <a:rPr lang="he-IL" sz="1200" b="1" dirty="0"/>
            </a:br>
            <a:r>
              <a:rPr lang="he-IL" sz="1200" b="1" dirty="0"/>
              <a:t>וּרְסִיסֵי פְּרָחִים.</a:t>
            </a:r>
            <a:br>
              <a:rPr lang="he-IL" sz="1200" b="1" dirty="0"/>
            </a:br>
            <a:r>
              <a:rPr lang="he-IL" sz="1200" b="1" dirty="0"/>
              <a:t>תַּגְרָנִים עוֹרְמִים עַל שֻׁלְחָן</a:t>
            </a:r>
            <a:br>
              <a:rPr lang="he-IL" sz="1200" b="1" dirty="0"/>
            </a:br>
            <a:r>
              <a:rPr lang="he-IL" sz="1200" b="1" dirty="0"/>
              <a:t>פֵּרוֹת יָם ורֻדִּים,</a:t>
            </a:r>
            <a:br>
              <a:rPr lang="he-IL" sz="1200" b="1" dirty="0"/>
            </a:br>
            <a:r>
              <a:rPr lang="he-IL" sz="1200" b="1" dirty="0"/>
              <a:t>אֶשְׁכּוֹלוֹת עֲנָבִים כֵּהִים</a:t>
            </a:r>
            <a:br>
              <a:rPr lang="he-IL" sz="1200" b="1" dirty="0"/>
            </a:br>
            <a:r>
              <a:rPr lang="he-IL" sz="1200" b="1" dirty="0"/>
              <a:t>מְכַסִים פְּלֻמַּת אֲפַרְסֵק</a:t>
            </a:r>
            <a:r>
              <a:rPr lang="he-IL" sz="1200" b="1" dirty="0" smtClean="0"/>
              <a:t>.</a:t>
            </a:r>
          </a:p>
          <a:p>
            <a:pPr fontAlgn="base"/>
            <a:endParaRPr lang="he-IL" sz="1200" b="1" dirty="0"/>
          </a:p>
          <a:p>
            <a:pPr fontAlgn="base"/>
            <a:r>
              <a:rPr lang="he-IL" sz="1200" b="1" dirty="0"/>
              <a:t>כָּאן, בַּכִּיכָּר הַזֹּאת</a:t>
            </a:r>
            <a:br>
              <a:rPr lang="he-IL" sz="1200" b="1" dirty="0"/>
            </a:br>
            <a:r>
              <a:rPr lang="he-IL" sz="1200" b="1" dirty="0"/>
              <a:t>שָׂרְפוּ אֶת ג'וֹרְדָנוֹ בּרוּנוֹ,</a:t>
            </a:r>
            <a:br>
              <a:rPr lang="he-IL" sz="1200" b="1" dirty="0"/>
            </a:br>
            <a:r>
              <a:rPr lang="he-IL" sz="1200" b="1" dirty="0" err="1"/>
              <a:t>הַתַּלְיָן</a:t>
            </a:r>
            <a:r>
              <a:rPr lang="he-IL" sz="1200" b="1" dirty="0"/>
              <a:t> שָׁלַח אֵשׁ בַּמּוֹקֵד</a:t>
            </a:r>
            <a:br>
              <a:rPr lang="he-IL" sz="1200" b="1" dirty="0"/>
            </a:br>
            <a:r>
              <a:rPr lang="he-IL" sz="1200" b="1" dirty="0"/>
              <a:t>בְּקֶרֶב הָמוֹן סַקְרָנִי.</a:t>
            </a:r>
            <a:br>
              <a:rPr lang="he-IL" sz="1200" b="1" dirty="0"/>
            </a:br>
            <a:r>
              <a:rPr lang="he-IL" sz="1200" b="1" dirty="0"/>
              <a:t>וְאַךְ שָׁכְכָה הַלֶּהָבָה</a:t>
            </a:r>
            <a:br>
              <a:rPr lang="he-IL" sz="1200" b="1" dirty="0"/>
            </a:br>
            <a:r>
              <a:rPr lang="he-IL" sz="1200" b="1" dirty="0"/>
              <a:t>שׁוּב נִתְמַלְאוּ מִסְבָּאוֹת,</a:t>
            </a:r>
            <a:br>
              <a:rPr lang="he-IL" sz="1200" b="1" dirty="0"/>
            </a:br>
            <a:r>
              <a:rPr lang="he-IL" sz="1200" b="1" dirty="0"/>
              <a:t>סַלִים שֶׁל לִימוֹן וְשֶׁל זַיִת</a:t>
            </a:r>
            <a:br>
              <a:rPr lang="he-IL" sz="1200" b="1" dirty="0"/>
            </a:br>
            <a:r>
              <a:rPr lang="he-IL" sz="1200" b="1" dirty="0"/>
              <a:t>נָשְׂאוּ תַּגְרָנִים עַל רֹאשָׁם.</a:t>
            </a:r>
          </a:p>
          <a:p>
            <a:endParaRPr lang="he-IL" sz="1200" b="1" dirty="0" smtClean="0"/>
          </a:p>
          <a:p>
            <a:r>
              <a:rPr lang="he-IL" sz="1200" b="1" dirty="0"/>
              <a:t>זָכַרְתִּי אֶת קָמְפּוֹ דֶי פְיוֹרִי</a:t>
            </a:r>
            <a:r>
              <a:rPr lang="he-IL" sz="1200" b="1" dirty="0" smtClean="0"/>
              <a:t/>
            </a:r>
            <a:br>
              <a:rPr lang="he-IL" sz="1200" b="1" dirty="0" smtClean="0"/>
            </a:br>
            <a:r>
              <a:rPr lang="he-IL" sz="1200" b="1" dirty="0"/>
              <a:t>בְּוַרְשָׁה לְיַד הַסְּחַרְחֶרֶת</a:t>
            </a:r>
            <a:r>
              <a:rPr lang="he-IL" sz="1200" b="1" dirty="0" smtClean="0"/>
              <a:t/>
            </a:r>
            <a:br>
              <a:rPr lang="he-IL" sz="1200" b="1" dirty="0" smtClean="0"/>
            </a:br>
            <a:r>
              <a:rPr lang="he-IL" sz="1200" b="1" dirty="0"/>
              <a:t>בְּעֶרֶב אָבִיב שָׁלֵו,</a:t>
            </a:r>
            <a:r>
              <a:rPr lang="he-IL" sz="1200" b="1" dirty="0" smtClean="0"/>
              <a:t/>
            </a:r>
            <a:br>
              <a:rPr lang="he-IL" sz="1200" b="1" dirty="0" smtClean="0"/>
            </a:br>
            <a:r>
              <a:rPr lang="he-IL" sz="1200" b="1" dirty="0"/>
              <a:t>לִצְלִילֵי הַמּוּסִיקָה הָעַלִּיזָה.</a:t>
            </a:r>
            <a:r>
              <a:rPr lang="he-IL" sz="1200" b="1" dirty="0" smtClean="0"/>
              <a:t/>
            </a:r>
            <a:br>
              <a:rPr lang="he-IL" sz="1200" b="1" dirty="0" smtClean="0"/>
            </a:br>
            <a:r>
              <a:rPr lang="he-IL" sz="1200" b="1" dirty="0"/>
              <a:t>אֶת מַטַּחֵי הַיְּרּי בַּגֵּטוֹ</a:t>
            </a:r>
            <a:r>
              <a:rPr lang="he-IL" sz="1200" b="1" dirty="0" smtClean="0"/>
              <a:t/>
            </a:r>
            <a:br>
              <a:rPr lang="he-IL" sz="1200" b="1" dirty="0" smtClean="0"/>
            </a:br>
            <a:r>
              <a:rPr lang="he-IL" sz="1200" b="1" dirty="0"/>
              <a:t>עִמְעֵם הַלֶּחֶם הָעַלִּיז</a:t>
            </a:r>
            <a:r>
              <a:rPr lang="he-IL" sz="1200" b="1" dirty="0" smtClean="0"/>
              <a:t/>
            </a:r>
            <a:br>
              <a:rPr lang="he-IL" sz="1200" b="1" dirty="0" smtClean="0"/>
            </a:br>
            <a:r>
              <a:rPr lang="he-IL" sz="1200" b="1" dirty="0"/>
              <a:t>וְהִתְנַשְּׂאוּ זוּגוֹת הָאוֹהֲבִים</a:t>
            </a:r>
            <a:r>
              <a:rPr lang="he-IL" sz="1200" b="1" dirty="0" smtClean="0"/>
              <a:t/>
            </a:r>
            <a:br>
              <a:rPr lang="he-IL" sz="1200" b="1" dirty="0" smtClean="0"/>
            </a:br>
            <a:r>
              <a:rPr lang="he-IL" sz="1200" b="1" dirty="0"/>
              <a:t>מַעְלָה אֶל שָׁמַיִם שְׁלֵוִים.</a:t>
            </a:r>
          </a:p>
        </p:txBody>
      </p:sp>
      <p:sp>
        <p:nvSpPr>
          <p:cNvPr id="5" name="TextBox 4"/>
          <p:cNvSpPr txBox="1"/>
          <p:nvPr/>
        </p:nvSpPr>
        <p:spPr>
          <a:xfrm>
            <a:off x="3813466" y="7246525"/>
            <a:ext cx="2406770" cy="2123658"/>
          </a:xfrm>
          <a:prstGeom prst="rect">
            <a:avLst/>
          </a:prstGeom>
          <a:noFill/>
        </p:spPr>
        <p:txBody>
          <a:bodyPr wrap="square" rtlCol="1">
            <a:spAutoFit/>
          </a:bodyPr>
          <a:lstStyle/>
          <a:p>
            <a:pPr fontAlgn="base"/>
            <a:r>
              <a:rPr lang="he-IL" sz="1200" b="1" dirty="0"/>
              <a:t>לְעִתִּים נָשָׁא הָרוּחַ מִן הַבָּתִים הַבּוֹעֲרִים</a:t>
            </a:r>
            <a:br>
              <a:rPr lang="he-IL" sz="1200" b="1" dirty="0"/>
            </a:br>
            <a:r>
              <a:rPr lang="he-IL" sz="1200" b="1" dirty="0"/>
              <a:t>עֲפִיפוֹנִים שְׁחוֹרִים,</a:t>
            </a:r>
            <a:br>
              <a:rPr lang="he-IL" sz="1200" b="1" dirty="0"/>
            </a:br>
            <a:r>
              <a:rPr lang="he-IL" sz="1200" b="1" dirty="0"/>
              <a:t>הַחֲגִים בַּסְחַרְחֶרֶת</a:t>
            </a:r>
            <a:br>
              <a:rPr lang="he-IL" sz="1200" b="1" dirty="0"/>
            </a:br>
            <a:r>
              <a:rPr lang="he-IL" sz="1200" b="1" dirty="0"/>
              <a:t>אֶת קִרְעֵיהֶם תָּפְשׂוּ בִּמְעוּפָם.</a:t>
            </a:r>
            <a:br>
              <a:rPr lang="he-IL" sz="1200" b="1" dirty="0"/>
            </a:br>
            <a:r>
              <a:rPr lang="he-IL" sz="1200" b="1" dirty="0"/>
              <a:t>בִּדְרָה אֶת שִׂמְלוֹת הַנַּעֲרוֹת</a:t>
            </a:r>
            <a:br>
              <a:rPr lang="he-IL" sz="1200" b="1" dirty="0"/>
            </a:br>
            <a:r>
              <a:rPr lang="he-IL" sz="1200" b="1" dirty="0"/>
              <a:t>רוּחַ זוֹ מִבָּתִים בּוֹעֲרִים,</a:t>
            </a:r>
            <a:br>
              <a:rPr lang="he-IL" sz="1200" b="1" dirty="0"/>
            </a:br>
            <a:r>
              <a:rPr lang="he-IL" sz="1200" b="1" dirty="0"/>
              <a:t>צַחֲקוּ הֲמוֹנִים עַלִּיזִים</a:t>
            </a:r>
            <a:br>
              <a:rPr lang="he-IL" sz="1200" b="1" dirty="0"/>
            </a:br>
            <a:r>
              <a:rPr lang="he-IL" sz="1200" b="1" dirty="0"/>
              <a:t>בְּיוֹם רִאשׁוֹן וַרְשָׁאִי יְפֵהפֶה</a:t>
            </a:r>
            <a:r>
              <a:rPr lang="he-IL" sz="1200" b="1" dirty="0" smtClean="0"/>
              <a:t>.</a:t>
            </a:r>
          </a:p>
          <a:p>
            <a:pPr fontAlgn="base"/>
            <a:endParaRPr lang="he-IL" sz="1200" b="1" dirty="0"/>
          </a:p>
          <a:p>
            <a:pPr fontAlgn="base"/>
            <a:endParaRPr lang="he-IL" sz="1200" b="1" dirty="0"/>
          </a:p>
        </p:txBody>
      </p:sp>
      <p:sp>
        <p:nvSpPr>
          <p:cNvPr id="6" name="TextBox 5"/>
          <p:cNvSpPr txBox="1"/>
          <p:nvPr/>
        </p:nvSpPr>
        <p:spPr>
          <a:xfrm>
            <a:off x="866407" y="2137029"/>
            <a:ext cx="2406770" cy="2123658"/>
          </a:xfrm>
          <a:prstGeom prst="rect">
            <a:avLst/>
          </a:prstGeom>
          <a:noFill/>
        </p:spPr>
        <p:txBody>
          <a:bodyPr wrap="square" rtlCol="1">
            <a:spAutoFit/>
          </a:bodyPr>
          <a:lstStyle/>
          <a:p>
            <a:pPr fontAlgn="base"/>
            <a:endParaRPr lang="he-IL" sz="1200" b="1" dirty="0"/>
          </a:p>
          <a:p>
            <a:pPr fontAlgn="base"/>
            <a:r>
              <a:rPr lang="he-IL" sz="1200" b="1" dirty="0"/>
              <a:t>מוּסַר הַשְׂכֵּל שֶׁל מִישֶׁהוּ, אוּלַי, יִלְמַד מִכָּאן,</a:t>
            </a:r>
            <a:br>
              <a:rPr lang="he-IL" sz="1200" b="1" dirty="0"/>
            </a:br>
            <a:r>
              <a:rPr lang="he-IL" sz="1200" b="1" dirty="0"/>
              <a:t>שֶׁהָמוֹן וַרְשָׁאִי אוֹ רוֹמָאִי</a:t>
            </a:r>
            <a:br>
              <a:rPr lang="he-IL" sz="1200" b="1" dirty="0"/>
            </a:br>
            <a:r>
              <a:rPr lang="he-IL" sz="1200" b="1" dirty="0"/>
              <a:t>סוֹחֵר, מְבַלֶּה, אוֹהֵב</a:t>
            </a:r>
            <a:br>
              <a:rPr lang="he-IL" sz="1200" b="1" dirty="0"/>
            </a:br>
            <a:r>
              <a:rPr lang="he-IL" sz="1200" b="1" dirty="0"/>
              <a:t>בְּחָלְפוֹ עַל פְּנֵי מוֹקְדֵי הַיִּסּוּרּים.</a:t>
            </a:r>
            <a:br>
              <a:rPr lang="he-IL" sz="1200" b="1" dirty="0"/>
            </a:br>
            <a:r>
              <a:rPr lang="he-IL" sz="1200" b="1" dirty="0"/>
              <a:t>אַחֵר יִלְמַד מִכָּאן מוּסַר הַשְׂכֵּל</a:t>
            </a:r>
            <a:br>
              <a:rPr lang="he-IL" sz="1200" b="1" dirty="0"/>
            </a:br>
            <a:r>
              <a:rPr lang="he-IL" sz="1200" b="1" dirty="0"/>
              <a:t>עַל חֲלוֹפִיּוּת מַעֲשֵׂי הָאָדָם,</a:t>
            </a:r>
            <a:br>
              <a:rPr lang="he-IL" sz="1200" b="1" dirty="0"/>
            </a:br>
            <a:r>
              <a:rPr lang="he-IL" sz="1200" b="1" dirty="0"/>
              <a:t>על הַשִּׁכְחָה שֶׁגּוֹבֶרֶת</a:t>
            </a:r>
            <a:br>
              <a:rPr lang="he-IL" sz="1200" b="1" dirty="0"/>
            </a:br>
            <a:r>
              <a:rPr lang="he-IL" sz="1200" b="1" dirty="0"/>
              <a:t>עוֹד בְּטֶרֶם כָּבְתָה הַלְּהָבָה</a:t>
            </a:r>
            <a:r>
              <a:rPr lang="he-IL" sz="1200" b="1" dirty="0" smtClean="0"/>
              <a:t>.</a:t>
            </a:r>
          </a:p>
          <a:p>
            <a:pPr fontAlgn="base"/>
            <a:endParaRPr lang="he-IL" sz="1200" b="1" dirty="0"/>
          </a:p>
        </p:txBody>
      </p:sp>
      <p:sp>
        <p:nvSpPr>
          <p:cNvPr id="7" name="TextBox 6"/>
          <p:cNvSpPr txBox="1"/>
          <p:nvPr/>
        </p:nvSpPr>
        <p:spPr>
          <a:xfrm>
            <a:off x="834325" y="3958761"/>
            <a:ext cx="2406770" cy="1754326"/>
          </a:xfrm>
          <a:prstGeom prst="rect">
            <a:avLst/>
          </a:prstGeom>
          <a:noFill/>
        </p:spPr>
        <p:txBody>
          <a:bodyPr wrap="square" rtlCol="1">
            <a:spAutoFit/>
          </a:bodyPr>
          <a:lstStyle/>
          <a:p>
            <a:pPr fontAlgn="base"/>
            <a:endParaRPr lang="he-IL" sz="1200" b="1" dirty="0"/>
          </a:p>
          <a:p>
            <a:pPr fontAlgn="base"/>
            <a:r>
              <a:rPr lang="he-IL" sz="1200" b="1" dirty="0"/>
              <a:t>אוּלם אֲנִי אָז הִרְהַרְתִּי</a:t>
            </a:r>
            <a:br>
              <a:rPr lang="he-IL" sz="1200" b="1" dirty="0"/>
            </a:br>
            <a:r>
              <a:rPr lang="he-IL" sz="1200" b="1" dirty="0"/>
              <a:t>בִּבְדִידוּתָם שֶׁל הָאוֹבְדִים</a:t>
            </a:r>
            <a:br>
              <a:rPr lang="he-IL" sz="1200" b="1" dirty="0"/>
            </a:br>
            <a:r>
              <a:rPr lang="he-IL" sz="1200" b="1" dirty="0"/>
              <a:t>בְּכָךְ, שֶׁבְּעַלוֹת ג'וֹרְדָנוֹ</a:t>
            </a:r>
            <a:br>
              <a:rPr lang="he-IL" sz="1200" b="1" dirty="0"/>
            </a:br>
            <a:r>
              <a:rPr lang="he-IL" sz="1200" b="1" dirty="0"/>
              <a:t>עַל פִּגוּמֵי הַמּוֹקֵד,</a:t>
            </a:r>
            <a:br>
              <a:rPr lang="he-IL" sz="1200" b="1" dirty="0"/>
            </a:br>
            <a:r>
              <a:rPr lang="he-IL" sz="1200" b="1" dirty="0"/>
              <a:t>לֹא נִמְצְאָה לוֹ בִּשְׂפַת אֱנוֹש</a:t>
            </a:r>
            <a:br>
              <a:rPr lang="he-IL" sz="1200" b="1" dirty="0"/>
            </a:br>
            <a:r>
              <a:rPr lang="he-IL" sz="1200" b="1" dirty="0"/>
              <a:t>מִלָּה וְלוּ רַק אַחַת,</a:t>
            </a:r>
            <a:br>
              <a:rPr lang="he-IL" sz="1200" b="1" dirty="0"/>
            </a:br>
            <a:r>
              <a:rPr lang="he-IL" sz="1200" b="1" dirty="0"/>
              <a:t>לְהַפְנוֹתָהּ אֶל הָאֱנוֹשׁוּת,</a:t>
            </a:r>
            <a:br>
              <a:rPr lang="he-IL" sz="1200" b="1" dirty="0"/>
            </a:br>
            <a:r>
              <a:rPr lang="he-IL" sz="1200" b="1" dirty="0"/>
              <a:t>אוֹתָהּ אֱנוֹשׁוּת שֶׁנוֹתֶרֶת.</a:t>
            </a:r>
          </a:p>
        </p:txBody>
      </p:sp>
      <p:sp>
        <p:nvSpPr>
          <p:cNvPr id="8" name="TextBox 7"/>
          <p:cNvSpPr txBox="1"/>
          <p:nvPr/>
        </p:nvSpPr>
        <p:spPr>
          <a:xfrm>
            <a:off x="475013" y="5743069"/>
            <a:ext cx="2829464" cy="3400931"/>
          </a:xfrm>
          <a:prstGeom prst="rect">
            <a:avLst/>
          </a:prstGeom>
          <a:noFill/>
        </p:spPr>
        <p:txBody>
          <a:bodyPr wrap="square" rtlCol="1">
            <a:spAutoFit/>
          </a:bodyPr>
          <a:lstStyle/>
          <a:p>
            <a:pPr fontAlgn="base"/>
            <a:r>
              <a:rPr lang="he-IL" sz="1200" b="1" dirty="0"/>
              <a:t>הֵם כְּבָר אָצוּ לִגְמֹע יַיִן,</a:t>
            </a:r>
            <a:br>
              <a:rPr lang="he-IL" sz="1200" b="1" dirty="0"/>
            </a:br>
            <a:r>
              <a:rPr lang="he-IL" sz="1200" b="1" dirty="0"/>
              <a:t>לִמְכֹּר כּוֹכְבֵי יָם לְבָניִם,</a:t>
            </a:r>
            <a:br>
              <a:rPr lang="he-IL" sz="1200" b="1" dirty="0"/>
            </a:br>
            <a:r>
              <a:rPr lang="he-IL" sz="1200" b="1" dirty="0"/>
              <a:t>סַלִים שֶׁל לִימוֹן וְשֶׁל זַיִת</a:t>
            </a:r>
            <a:br>
              <a:rPr lang="he-IL" sz="1200" b="1" dirty="0"/>
            </a:br>
            <a:r>
              <a:rPr lang="he-IL" sz="1200" b="1" dirty="0"/>
              <a:t>נִשְׂאוּ בַּהֲמוּלָה עַלִּיזָה.</a:t>
            </a:r>
            <a:br>
              <a:rPr lang="he-IL" sz="1200" b="1" dirty="0"/>
            </a:br>
            <a:r>
              <a:rPr lang="he-IL" sz="1200" b="1" dirty="0"/>
              <a:t>וְהוּא כְּבַר רָחַק מֵהֶם,</a:t>
            </a:r>
            <a:br>
              <a:rPr lang="he-IL" sz="1200" b="1" dirty="0"/>
            </a:br>
            <a:r>
              <a:rPr lang="he-IL" sz="1200" b="1" dirty="0"/>
              <a:t>כְּבָר חָלְפוּ דוֹרֵי-דוֹרוֹת,</a:t>
            </a:r>
            <a:br>
              <a:rPr lang="he-IL" sz="1200" b="1" dirty="0"/>
            </a:br>
            <a:r>
              <a:rPr lang="he-IL" sz="1200" b="1" dirty="0"/>
              <a:t>וְהֵם חִכּוּ רַק רֶגַע</a:t>
            </a:r>
            <a:br>
              <a:rPr lang="he-IL" sz="1200" b="1" dirty="0"/>
            </a:br>
            <a:r>
              <a:rPr lang="he-IL" sz="1200" b="1" dirty="0"/>
              <a:t>עַד יַעַל בַּלֶּהָבָה</a:t>
            </a:r>
            <a:r>
              <a:rPr lang="he-IL" sz="1200" b="1" dirty="0" smtClean="0"/>
              <a:t>.</a:t>
            </a:r>
          </a:p>
          <a:p>
            <a:pPr fontAlgn="base"/>
            <a:endParaRPr lang="he-IL" sz="1200" b="1" dirty="0"/>
          </a:p>
          <a:p>
            <a:pPr fontAlgn="base"/>
            <a:r>
              <a:rPr lang="he-IL" sz="1200" b="1" dirty="0"/>
              <a:t>וְאֵלֶּה הָאוֹבְדִים, הַבּוֹדְדִים,</a:t>
            </a:r>
            <a:br>
              <a:rPr lang="he-IL" sz="1200" b="1" dirty="0"/>
            </a:br>
            <a:r>
              <a:rPr lang="he-IL" sz="1200" b="1" dirty="0"/>
              <a:t>הַנִּשְׁכָּחִים כְּבָר מִלֵּב הָעוֹלָם,</a:t>
            </a:r>
            <a:br>
              <a:rPr lang="he-IL" sz="1200" b="1" dirty="0"/>
            </a:br>
            <a:r>
              <a:rPr lang="he-IL" sz="1200" b="1" dirty="0"/>
              <a:t>שְׂפָתֵנוּ הָפְכְה זָרָה לָהֶם</a:t>
            </a:r>
            <a:br>
              <a:rPr lang="he-IL" sz="1200" b="1" dirty="0"/>
            </a:br>
            <a:r>
              <a:rPr lang="he-IL" sz="1200" b="1" dirty="0"/>
              <a:t>כִּשְׂפַת כֹּוכַב לֶכֶת קַדְמוֹן,</a:t>
            </a:r>
            <a:br>
              <a:rPr lang="he-IL" sz="1200" b="1" dirty="0"/>
            </a:br>
            <a:r>
              <a:rPr lang="he-IL" sz="1200" b="1" dirty="0"/>
              <a:t>עַד הָכָּל יִהְיֶה לְאַגָּדָה</a:t>
            </a:r>
            <a:br>
              <a:rPr lang="he-IL" sz="1200" b="1" dirty="0"/>
            </a:br>
            <a:r>
              <a:rPr lang="he-IL" sz="1200" b="1" dirty="0"/>
              <a:t>וְאָז מִקֵּץ שָׁנִים רַבּוֹת</a:t>
            </a:r>
            <a:br>
              <a:rPr lang="he-IL" sz="1200" b="1" dirty="0"/>
            </a:br>
            <a:r>
              <a:rPr lang="he-IL" sz="1200" b="1" dirty="0"/>
              <a:t>בְּקָמְפּוֹ דֶי פְיוֹרִי חָדָשׁ</a:t>
            </a:r>
            <a:br>
              <a:rPr lang="he-IL" sz="1200" b="1" dirty="0"/>
            </a:br>
            <a:r>
              <a:rPr lang="he-IL" sz="1200" b="1" dirty="0"/>
              <a:t>מֶרֶד יַצִּית דְּבַר הַמְּשׁוֹרֵר.</a:t>
            </a:r>
          </a:p>
          <a:p>
            <a:endParaRPr lang="he-IL" sz="1050" b="1" dirty="0"/>
          </a:p>
        </p:txBody>
      </p:sp>
      <p:sp>
        <p:nvSpPr>
          <p:cNvPr id="9" name="מלבן מעוגל 8"/>
          <p:cNvSpPr/>
          <p:nvPr/>
        </p:nvSpPr>
        <p:spPr>
          <a:xfrm>
            <a:off x="201881" y="8383980"/>
            <a:ext cx="558140"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4</a:t>
            </a:r>
            <a:endParaRPr lang="he-IL" sz="2800" b="1" dirty="0">
              <a:solidFill>
                <a:schemeClr val="tx1"/>
              </a:solidFill>
            </a:endParaRPr>
          </a:p>
        </p:txBody>
      </p:sp>
    </p:spTree>
    <p:extLst>
      <p:ext uri="{BB962C8B-B14F-4D97-AF65-F5344CB8AC3E}">
        <p14:creationId xmlns:p14="http://schemas.microsoft.com/office/powerpoint/2010/main" val="259739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29389" y="513694"/>
            <a:ext cx="3262407" cy="66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r>
              <a:rPr lang="he-IL" sz="1600" b="1" dirty="0"/>
              <a:t>ולאדיסלאב שלנגל</a:t>
            </a:r>
          </a:p>
          <a:p>
            <a:r>
              <a:rPr lang="he-IL" sz="1600" b="1" dirty="0"/>
              <a:t> </a:t>
            </a:r>
          </a:p>
          <a:p>
            <a:r>
              <a:rPr lang="he-IL" sz="2000" b="1" dirty="0"/>
              <a:t>כאן התחנה טרבלינקה</a:t>
            </a:r>
          </a:p>
          <a:p>
            <a:r>
              <a:rPr lang="he-IL" sz="1400" b="1" dirty="0"/>
              <a:t> </a:t>
            </a:r>
          </a:p>
          <a:p>
            <a:r>
              <a:rPr lang="he-IL" sz="1400" b="1" dirty="0"/>
              <a:t>בקו שבין </a:t>
            </a:r>
            <a:r>
              <a:rPr lang="he-IL" sz="1400" b="1" dirty="0" err="1"/>
              <a:t>טלושץ</a:t>
            </a:r>
            <a:r>
              <a:rPr lang="he-IL" sz="1400" b="1" dirty="0"/>
              <a:t> – ורשה</a:t>
            </a:r>
          </a:p>
          <a:p>
            <a:r>
              <a:rPr lang="he-IL" sz="1400" b="1" dirty="0"/>
              <a:t>מתחנת הרכבת ורשה </a:t>
            </a:r>
            <a:r>
              <a:rPr lang="he-IL" sz="1400" b="1" dirty="0" err="1"/>
              <a:t>אוסט</a:t>
            </a:r>
            <a:endParaRPr lang="he-IL" sz="1400" b="1" dirty="0"/>
          </a:p>
          <a:p>
            <a:r>
              <a:rPr lang="he-IL" sz="1400" b="1" dirty="0"/>
              <a:t>יוצאים ברכבת ונוסעים ישר...</a:t>
            </a:r>
          </a:p>
          <a:p>
            <a:r>
              <a:rPr lang="he-IL" sz="1400" b="1" dirty="0"/>
              <a:t>הנסיעה נמשכת לפעמים</a:t>
            </a:r>
          </a:p>
          <a:p>
            <a:r>
              <a:rPr lang="he-IL" sz="1400" b="1" dirty="0"/>
              <a:t>חמש שעות ועוד 45 דקות</a:t>
            </a:r>
          </a:p>
          <a:p>
            <a:r>
              <a:rPr lang="he-IL" sz="1400" b="1" dirty="0"/>
              <a:t>ולפעמים נמשכת אותה נסיעה</a:t>
            </a:r>
          </a:p>
          <a:p>
            <a:r>
              <a:rPr lang="he-IL" sz="1400" b="1" dirty="0"/>
              <a:t>חיים שלמים עד מותך...</a:t>
            </a:r>
          </a:p>
          <a:p>
            <a:r>
              <a:rPr lang="he-IL" sz="1400" b="1" dirty="0"/>
              <a:t> </a:t>
            </a:r>
          </a:p>
          <a:p>
            <a:r>
              <a:rPr lang="he-IL" sz="1400" b="1" dirty="0"/>
              <a:t>והתחנה היא קטנטונת</a:t>
            </a:r>
          </a:p>
          <a:p>
            <a:r>
              <a:rPr lang="he-IL" sz="1400" b="1" dirty="0"/>
              <a:t>שלושה אשוחים גדלים בה</a:t>
            </a:r>
          </a:p>
          <a:p>
            <a:r>
              <a:rPr lang="he-IL" sz="1400" b="1" dirty="0"/>
              <a:t>וכתובת רגילה אומרת:</a:t>
            </a:r>
          </a:p>
          <a:p>
            <a:r>
              <a:rPr lang="he-IL" sz="1400" b="1" dirty="0"/>
              <a:t>כאן התחנה טרבלינקה…</a:t>
            </a:r>
          </a:p>
          <a:p>
            <a:r>
              <a:rPr lang="he-IL" sz="1400" b="1" dirty="0"/>
              <a:t>כאן התחנה טרבלינקה...</a:t>
            </a:r>
          </a:p>
          <a:p>
            <a:r>
              <a:rPr lang="he-IL" sz="1400" b="1" dirty="0"/>
              <a:t> </a:t>
            </a:r>
          </a:p>
          <a:p>
            <a:r>
              <a:rPr lang="he-IL" sz="1400" b="1" dirty="0"/>
              <a:t>ואין אפילו קופה</a:t>
            </a:r>
          </a:p>
          <a:p>
            <a:r>
              <a:rPr lang="he-IL" sz="1400" b="1" dirty="0"/>
              <a:t>גם איש המטענים איננו</a:t>
            </a:r>
          </a:p>
          <a:p>
            <a:r>
              <a:rPr lang="he-IL" sz="1400" b="1" dirty="0"/>
              <a:t>ובעבור מיליון</a:t>
            </a:r>
          </a:p>
          <a:p>
            <a:r>
              <a:rPr lang="he-IL" sz="1400" b="1" dirty="0"/>
              <a:t>לא תקבל כרטיס חזור...</a:t>
            </a:r>
          </a:p>
          <a:p>
            <a:r>
              <a:rPr lang="he-IL" sz="1400" b="1" dirty="0"/>
              <a:t> </a:t>
            </a:r>
          </a:p>
          <a:p>
            <a:pPr algn="l" eaLnBrk="1" hangingPunct="1">
              <a:spcBef>
                <a:spcPct val="0"/>
              </a:spcBef>
              <a:buFontTx/>
              <a:buNone/>
            </a:pPr>
            <a:r>
              <a:rPr lang="en-US" altLang="he-IL" sz="1050" b="1" dirty="0"/>
              <a:t/>
            </a:r>
            <a:br>
              <a:rPr lang="en-US" altLang="he-IL" sz="1050" b="1" dirty="0"/>
            </a:br>
            <a:r>
              <a:rPr lang="en-US" altLang="he-IL" sz="1050" b="1" dirty="0"/>
              <a:t> </a:t>
            </a:r>
          </a:p>
          <a:p>
            <a:pPr algn="l" eaLnBrk="1" hangingPunct="1">
              <a:spcBef>
                <a:spcPct val="0"/>
              </a:spcBef>
              <a:buFontTx/>
              <a:buNone/>
            </a:pPr>
            <a:r>
              <a:rPr lang="en-US" altLang="he-IL" sz="1050" b="1" dirty="0"/>
              <a:t> </a:t>
            </a:r>
            <a:endParaRPr lang="he-IL" altLang="he-IL" sz="1050" b="1" dirty="0"/>
          </a:p>
        </p:txBody>
      </p:sp>
      <p:sp>
        <p:nvSpPr>
          <p:cNvPr id="3" name="TextBox 2"/>
          <p:cNvSpPr txBox="1">
            <a:spLocks noChangeArrowheads="1"/>
          </p:cNvSpPr>
          <p:nvPr/>
        </p:nvSpPr>
        <p:spPr bwMode="auto">
          <a:xfrm>
            <a:off x="799721" y="3599648"/>
            <a:ext cx="3361018"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buNone/>
            </a:pPr>
            <a:r>
              <a:rPr lang="he-IL" sz="1600" b="1" dirty="0"/>
              <a:t> </a:t>
            </a:r>
          </a:p>
          <a:p>
            <a:r>
              <a:rPr lang="he-IL" sz="1600" b="1" dirty="0" smtClean="0"/>
              <a:t>ואיש </a:t>
            </a:r>
            <a:r>
              <a:rPr lang="he-IL" sz="1600" b="1" dirty="0"/>
              <a:t>לא מחכה בתחנה</a:t>
            </a:r>
          </a:p>
          <a:p>
            <a:r>
              <a:rPr lang="he-IL" sz="1600" b="1" dirty="0"/>
              <a:t>ואף אחד לא מנפנף שם המטפחת</a:t>
            </a:r>
          </a:p>
          <a:p>
            <a:r>
              <a:rPr lang="he-IL" sz="1600" b="1" dirty="0"/>
              <a:t>רק באוויר תלויה דממה</a:t>
            </a:r>
          </a:p>
          <a:p>
            <a:r>
              <a:rPr lang="he-IL" sz="1600" b="1" dirty="0"/>
              <a:t>לקדם פניך בשממה אטומה.</a:t>
            </a:r>
          </a:p>
          <a:p>
            <a:r>
              <a:rPr lang="he-IL" sz="1600" b="1" dirty="0"/>
              <a:t> </a:t>
            </a:r>
          </a:p>
          <a:p>
            <a:r>
              <a:rPr lang="he-IL" sz="1600" b="1" dirty="0"/>
              <a:t>ושותקים שלושת האשוחים</a:t>
            </a:r>
          </a:p>
          <a:p>
            <a:r>
              <a:rPr lang="he-IL" sz="1600" b="1" dirty="0"/>
              <a:t>שותקת הכתובת השחורה</a:t>
            </a:r>
          </a:p>
          <a:p>
            <a:r>
              <a:rPr lang="he-IL" sz="1600" b="1" dirty="0"/>
              <a:t>כי כאן התחנה טרבלינקה...</a:t>
            </a:r>
          </a:p>
          <a:p>
            <a:r>
              <a:rPr lang="he-IL" sz="1600" b="1" dirty="0"/>
              <a:t>כאן התחנה טרבלינקה...</a:t>
            </a:r>
          </a:p>
          <a:p>
            <a:r>
              <a:rPr lang="he-IL" sz="1600" b="1" dirty="0"/>
              <a:t> </a:t>
            </a:r>
          </a:p>
          <a:p>
            <a:r>
              <a:rPr lang="he-IL" sz="1600" b="1" dirty="0"/>
              <a:t>ורק תלויה עוד מאז</a:t>
            </a:r>
          </a:p>
          <a:p>
            <a:r>
              <a:rPr lang="he-IL" sz="1600" b="1" dirty="0"/>
              <a:t>סיסמה ישנה ובלויה האומרת</a:t>
            </a:r>
          </a:p>
          <a:p>
            <a:r>
              <a:rPr lang="he-IL" sz="1600" b="1" dirty="0"/>
              <a:t>"בשלו בגז".</a:t>
            </a:r>
          </a:p>
          <a:p>
            <a:r>
              <a:rPr lang="he-IL" sz="1600" b="1" dirty="0"/>
              <a:t> </a:t>
            </a:r>
          </a:p>
          <a:p>
            <a:pPr>
              <a:buNone/>
            </a:pPr>
            <a:r>
              <a:rPr lang="he-IL" sz="1600" b="1" dirty="0"/>
              <a:t> </a:t>
            </a:r>
          </a:p>
          <a:p>
            <a:pPr algn="l" eaLnBrk="1" hangingPunct="1">
              <a:spcBef>
                <a:spcPct val="0"/>
              </a:spcBef>
              <a:buFontTx/>
              <a:buNone/>
            </a:pPr>
            <a:r>
              <a:rPr lang="en-US" altLang="he-IL" sz="1100" b="1" dirty="0"/>
              <a:t/>
            </a:r>
            <a:br>
              <a:rPr lang="en-US" altLang="he-IL" sz="1100" b="1" dirty="0"/>
            </a:br>
            <a:r>
              <a:rPr lang="en-US" altLang="he-IL" sz="1100" b="1" dirty="0"/>
              <a:t> </a:t>
            </a:r>
          </a:p>
          <a:p>
            <a:pPr algn="l" eaLnBrk="1" hangingPunct="1">
              <a:spcBef>
                <a:spcPct val="0"/>
              </a:spcBef>
              <a:buFontTx/>
              <a:buNone/>
            </a:pPr>
            <a:r>
              <a:rPr lang="en-US" altLang="he-IL" sz="1100" b="1" dirty="0"/>
              <a:t> </a:t>
            </a:r>
            <a:endParaRPr lang="he-IL" altLang="he-IL" sz="1100" b="1" dirty="0"/>
          </a:p>
        </p:txBody>
      </p:sp>
      <p:sp>
        <p:nvSpPr>
          <p:cNvPr id="4" name="מלבן מעוגל 3"/>
          <p:cNvSpPr/>
          <p:nvPr/>
        </p:nvSpPr>
        <p:spPr>
          <a:xfrm>
            <a:off x="201881" y="8383980"/>
            <a:ext cx="558140"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5</a:t>
            </a:r>
            <a:endParaRPr lang="he-IL" sz="2800" b="1" dirty="0">
              <a:solidFill>
                <a:schemeClr val="tx1"/>
              </a:solidFill>
            </a:endParaRPr>
          </a:p>
        </p:txBody>
      </p:sp>
    </p:spTree>
    <p:extLst>
      <p:ext uri="{BB962C8B-B14F-4D97-AF65-F5344CB8AC3E}">
        <p14:creationId xmlns:p14="http://schemas.microsoft.com/office/powerpoint/2010/main" val="162621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2534" y="586431"/>
            <a:ext cx="2761129" cy="7755969"/>
          </a:xfrm>
          <a:prstGeom prst="rect">
            <a:avLst/>
          </a:prstGeom>
          <a:noFill/>
        </p:spPr>
        <p:txBody>
          <a:bodyPr wrap="square" rtlCol="1">
            <a:spAutoFit/>
          </a:bodyPr>
          <a:lstStyle/>
          <a:p>
            <a:r>
              <a:rPr lang="he-IL" sz="1600" b="1" dirty="0" smtClean="0"/>
              <a:t>לֵאוֹן פֵלִיפֶּה / אושוויץ</a:t>
            </a:r>
          </a:p>
          <a:p>
            <a:r>
              <a:rPr lang="he-IL" sz="1600" b="1" dirty="0" smtClean="0"/>
              <a:t>לְכָל הַיְּהוּדִים בָּעוֹלָם,</a:t>
            </a:r>
          </a:p>
          <a:p>
            <a:r>
              <a:rPr lang="he-IL" sz="1600" b="1" dirty="0" smtClean="0"/>
              <a:t>יְדִידַי,</a:t>
            </a:r>
          </a:p>
          <a:p>
            <a:r>
              <a:rPr lang="he-IL" sz="1600" b="1" dirty="0" smtClean="0"/>
              <a:t>אַחַי</a:t>
            </a:r>
          </a:p>
          <a:p>
            <a:endParaRPr lang="he-IL" sz="1400" b="1" dirty="0"/>
          </a:p>
          <a:p>
            <a:r>
              <a:rPr lang="he-IL" sz="1400" b="1" dirty="0" smtClean="0"/>
              <a:t>הַמְּשׁוֹרְרִים הָאֵלֶּה מֵהַגֵּיהִנּוֹם,</a:t>
            </a:r>
          </a:p>
          <a:p>
            <a:r>
              <a:rPr lang="he-IL" sz="1400" b="1" dirty="0" smtClean="0"/>
              <a:t>דַּנְטֶה, בְּלֶיְק, רַמְבּוֹ–</a:t>
            </a:r>
          </a:p>
          <a:p>
            <a:r>
              <a:rPr lang="he-IL" sz="1400" b="1" dirty="0" smtClean="0"/>
              <a:t>שֶׁיְּדַבְּרוּ יוֹתֵר בְּשֶׁקֶט...</a:t>
            </a:r>
          </a:p>
          <a:p>
            <a:r>
              <a:rPr lang="he-IL" sz="1400" b="1" dirty="0" smtClean="0"/>
              <a:t>שֶׁיְּנַגְּנוּ יוֹתֵר בְּשֶׁקֶט...</a:t>
            </a:r>
          </a:p>
          <a:p>
            <a:r>
              <a:rPr lang="he-IL" sz="1400" b="1" dirty="0" smtClean="0"/>
              <a:t>שֶׁיִּשְׁתְּקוּ! </a:t>
            </a:r>
            <a:endParaRPr lang="en-US" sz="1400" b="1" dirty="0" smtClean="0"/>
          </a:p>
          <a:p>
            <a:endParaRPr lang="en-US" sz="1400" b="1" dirty="0"/>
          </a:p>
          <a:p>
            <a:r>
              <a:rPr lang="he-IL" sz="1400" b="1" dirty="0" smtClean="0"/>
              <a:t>הַיּוֹם</a:t>
            </a:r>
          </a:p>
          <a:p>
            <a:r>
              <a:rPr lang="he-IL" sz="1400" b="1" dirty="0" smtClean="0"/>
              <a:t>כָּל אָדָם בַּתֵּבֵל</a:t>
            </a:r>
          </a:p>
          <a:p>
            <a:r>
              <a:rPr lang="he-IL" sz="1400" b="1" dirty="0" smtClean="0"/>
              <a:t>יוֹדֵעַ עַל הַתֹּפֶת הַרְבֵּה יוֹתֵר</a:t>
            </a:r>
          </a:p>
          <a:p>
            <a:r>
              <a:rPr lang="he-IL" sz="1400" b="1" dirty="0" smtClean="0"/>
              <a:t>מִשְּׁלֹשֶׁת הַמְּשׁוֹרְרִים גַּם יַחַד.</a:t>
            </a:r>
          </a:p>
          <a:p>
            <a:r>
              <a:rPr lang="he-IL" sz="1400" b="1" dirty="0" smtClean="0"/>
              <a:t>אֲנִי יוֹדֵעַ שֶׁדַּנְטֶה מֵיטִיב לְנַגֵּן עֲלֵי כִּנּוֹר...</a:t>
            </a:r>
          </a:p>
          <a:p>
            <a:r>
              <a:rPr lang="he-IL" sz="1400" b="1" dirty="0" smtClean="0"/>
              <a:t>הוֹ, הַוִּירְטוּאוֹז הַדָּגוּל!</a:t>
            </a:r>
          </a:p>
          <a:p>
            <a:r>
              <a:rPr lang="he-IL" sz="1400" b="1" dirty="0" smtClean="0"/>
              <a:t>אֲבָל שֶׁעַכְשָׁו לֹא יְנַסֶּה</a:t>
            </a:r>
          </a:p>
          <a:p>
            <a:r>
              <a:rPr lang="he-IL" sz="1400" b="1" dirty="0" smtClean="0"/>
              <a:t>עִם הַטֶרְצִינוֹת הַמַּרְהִיבוֹת</a:t>
            </a:r>
          </a:p>
          <a:p>
            <a:r>
              <a:rPr lang="he-IL" sz="1400" b="1" dirty="0" smtClean="0"/>
              <a:t>וְהָאֶחָד-עֶשְׂרִים הַמֻּשְׁלָמִים שֶׁלּוֹ</a:t>
            </a:r>
          </a:p>
          <a:p>
            <a:r>
              <a:rPr lang="he-IL" sz="1400" b="1" dirty="0" smtClean="0"/>
              <a:t>לְהַפְחִיד אֶת הַיֶּלֶד הַיְּהוּדִי הַהוּא,</a:t>
            </a:r>
          </a:p>
          <a:p>
            <a:r>
              <a:rPr lang="he-IL" sz="1400" b="1" dirty="0" smtClean="0"/>
              <a:t>זֶה שֶׁעוֹמֵד שָׁם, תָּלוּשׁ מֵהוֹרָיו...</a:t>
            </a:r>
          </a:p>
          <a:p>
            <a:endParaRPr lang="he-IL" sz="1400" b="1" dirty="0" smtClean="0"/>
          </a:p>
          <a:p>
            <a:r>
              <a:rPr lang="he-IL" sz="1400" b="1" dirty="0" smtClean="0"/>
              <a:t>וּלְבַד.</a:t>
            </a:r>
          </a:p>
          <a:p>
            <a:r>
              <a:rPr lang="he-IL" sz="1400" b="1" dirty="0" smtClean="0"/>
              <a:t>לְבַד!</a:t>
            </a:r>
          </a:p>
          <a:p>
            <a:r>
              <a:rPr lang="he-IL" sz="1400" b="1" dirty="0" smtClean="0"/>
              <a:t>מַמְתִּין לְתוֹרוֹ</a:t>
            </a:r>
          </a:p>
          <a:p>
            <a:r>
              <a:rPr lang="he-IL" sz="1400" b="1" dirty="0" smtClean="0"/>
              <a:t>בַּמִּשְׂרָפוֹת שֶׁל אוֹשְׁוִיץ.</a:t>
            </a:r>
          </a:p>
          <a:p>
            <a:r>
              <a:rPr lang="he-IL" sz="1400" b="1" dirty="0" smtClean="0"/>
              <a:t>דַּנְטֶה... אַתָּה יָרַדְתָּ לִשְׁאֹל</a:t>
            </a:r>
          </a:p>
          <a:p>
            <a:r>
              <a:rPr lang="he-IL" sz="1400" b="1" dirty="0" smtClean="0"/>
              <a:t>וְיָדְךָ בְּיָדוֹ שֶׁל וִירְגִּילְיוּס</a:t>
            </a:r>
          </a:p>
          <a:p>
            <a:r>
              <a:rPr lang="he-IL" sz="1400" b="1" dirty="0" smtClean="0"/>
              <a:t>(וִירְגִילְיוּס, "מַדְרִיךְ דָּגוּל")</a:t>
            </a:r>
          </a:p>
          <a:p>
            <a:r>
              <a:rPr lang="he-IL" sz="1400" b="1" dirty="0" smtClean="0"/>
              <a:t>וְהַמַּסָּע הַזֶּה שֶׁלָּכֶם,</a:t>
            </a:r>
          </a:p>
          <a:p>
            <a:r>
              <a:rPr lang="he-IL" sz="1400" b="1" dirty="0" smtClean="0"/>
              <a:t>"הַקּוֹמֶדְיָה הָאֱלֹהִית"</a:t>
            </a:r>
          </a:p>
          <a:p>
            <a:r>
              <a:rPr lang="he-IL" sz="1400" b="1" dirty="0" smtClean="0"/>
              <a:t>הָיָה הַרְפַּתְקָתָהּ מְשַׁעֲשַׁעַת</a:t>
            </a:r>
          </a:p>
          <a:p>
            <a:r>
              <a:rPr lang="he-IL" sz="1400" b="1" dirty="0" smtClean="0"/>
              <a:t>שֶׁל מוּסִיקָה וְתַיָּירוֹת.</a:t>
            </a:r>
          </a:p>
        </p:txBody>
      </p:sp>
      <p:sp>
        <p:nvSpPr>
          <p:cNvPr id="3" name="TextBox 2"/>
          <p:cNvSpPr txBox="1"/>
          <p:nvPr/>
        </p:nvSpPr>
        <p:spPr>
          <a:xfrm>
            <a:off x="590272" y="2347589"/>
            <a:ext cx="2994212" cy="6555641"/>
          </a:xfrm>
          <a:prstGeom prst="rect">
            <a:avLst/>
          </a:prstGeom>
          <a:noFill/>
        </p:spPr>
        <p:txBody>
          <a:bodyPr wrap="square" rtlCol="1">
            <a:spAutoFit/>
          </a:bodyPr>
          <a:lstStyle/>
          <a:p>
            <a:r>
              <a:rPr lang="he-IL" sz="1400" b="1" dirty="0" smtClean="0"/>
              <a:t>אֲבָל פֹּה זֶה מַשֶּׁהוּ אַחֵר... מַשֶּׁהוּ אַחֵר...</a:t>
            </a:r>
          </a:p>
          <a:p>
            <a:r>
              <a:rPr lang="he-IL" sz="1400" b="1" dirty="0" smtClean="0"/>
              <a:t>אֵיךְ אַסְבִּיר לְךָ</a:t>
            </a:r>
          </a:p>
          <a:p>
            <a:r>
              <a:rPr lang="he-IL" sz="1400" b="1" dirty="0" smtClean="0"/>
              <a:t>הֲרֵי אֵין לְךָ כּוֹחַ דִּמְיוֹן!</a:t>
            </a:r>
          </a:p>
          <a:p>
            <a:r>
              <a:rPr lang="he-IL" sz="1400" b="1" dirty="0" smtClean="0"/>
              <a:t>אַתָּה... אֵין לְךָ כּוֹחַ דִּמְיוֹן.</a:t>
            </a:r>
          </a:p>
          <a:p>
            <a:r>
              <a:rPr lang="he-IL" sz="1400" b="1" dirty="0" smtClean="0"/>
              <a:t>זְכוֹר אֶת "הַתֹּפֶת" שֶׁלְּךָ:</a:t>
            </a:r>
          </a:p>
          <a:p>
            <a:r>
              <a:rPr lang="he-IL" sz="1400" b="1" dirty="0" smtClean="0"/>
              <a:t>אֵין שָׁם וְלוֹ יֶלֶד אֶחָד...</a:t>
            </a:r>
          </a:p>
          <a:p>
            <a:endParaRPr lang="he-IL" sz="1400" b="1" dirty="0" smtClean="0"/>
          </a:p>
          <a:p>
            <a:r>
              <a:rPr lang="he-IL" sz="1400" b="1" dirty="0" smtClean="0"/>
              <a:t>וְזֶה שֶׁאַתָּה רוֹאֶה שָׁם</a:t>
            </a:r>
          </a:p>
          <a:p>
            <a:r>
              <a:rPr lang="he-IL" sz="1400" b="1" dirty="0" smtClean="0"/>
              <a:t>הוּא לְבַד</a:t>
            </a:r>
          </a:p>
          <a:p>
            <a:r>
              <a:rPr lang="he-IL" sz="1400" b="1" dirty="0" smtClean="0"/>
              <a:t>לְבַד! בְּלִי שׁוּם מַדְרִיךְ!</a:t>
            </a:r>
          </a:p>
          <a:p>
            <a:r>
              <a:rPr lang="he-IL" sz="1400" b="1" dirty="0" smtClean="0"/>
              <a:t>מְחַכֶּה שֶׁיִּפָּתְחוּ הדְּלָתוֹת שֶׁל גֵּיהִנּוֹם שֶׁאַתָּה,</a:t>
            </a:r>
          </a:p>
          <a:p>
            <a:r>
              <a:rPr lang="he-IL" sz="1400" b="1" dirty="0" smtClean="0"/>
              <a:t>אִישׁ פִּירֶנְצֶה הַמְּסַכֵּן,</a:t>
            </a:r>
          </a:p>
          <a:p>
            <a:r>
              <a:rPr lang="he-IL" sz="1400" b="1" dirty="0" smtClean="0"/>
              <a:t>לֹא הָיִיתָ יָכוֹל לְהַעֲלוֹת בְּדַעְתְּךָ אֲפִילּוּ...</a:t>
            </a:r>
          </a:p>
          <a:p>
            <a:r>
              <a:rPr lang="he-IL" sz="1400" b="1" dirty="0" smtClean="0"/>
              <a:t>פֹּה זֶה מַשֶּׁהוּ אַחֵר... אֵיךְ אוֹמַר לְךָ?</a:t>
            </a:r>
          </a:p>
          <a:p>
            <a:r>
              <a:rPr lang="he-IL" sz="1400" b="1" dirty="0" smtClean="0"/>
              <a:t>הַבֵּט! זֶה מָקוֹם שֶׁבּוֹ</a:t>
            </a:r>
          </a:p>
          <a:p>
            <a:r>
              <a:rPr lang="he-IL" sz="1400" b="1" dirty="0" smtClean="0"/>
              <a:t>לֹא נִתָּן לְנַגֵּן בְּכִנּוֹר.</a:t>
            </a:r>
          </a:p>
          <a:p>
            <a:r>
              <a:rPr lang="he-IL" sz="1400" b="1" dirty="0" smtClean="0"/>
              <a:t>פֹּה מִתְפַּקְּעִים הַמֵּיתָרִים</a:t>
            </a:r>
          </a:p>
          <a:p>
            <a:r>
              <a:rPr lang="he-IL" sz="1400" b="1" dirty="0" smtClean="0"/>
              <a:t>שֶׁל כָּל הַכִּנּוֹרוֹת בָּעוֹלָם.</a:t>
            </a:r>
          </a:p>
          <a:p>
            <a:endParaRPr lang="en-US" sz="1400" b="1" dirty="0" smtClean="0"/>
          </a:p>
          <a:p>
            <a:r>
              <a:rPr lang="he-IL" sz="1400" b="1" dirty="0" smtClean="0"/>
              <a:t>וִירְגִילְיוּס, דַּנְטֶה, בְּלֶיְק, רַמְבּוֹ...</a:t>
            </a:r>
          </a:p>
          <a:p>
            <a:r>
              <a:rPr lang="he-IL" sz="1400" b="1" dirty="0" smtClean="0"/>
              <a:t>דַּבְּרוּ יוֹתֵר בְּשֶׁקֶט!</a:t>
            </a:r>
          </a:p>
          <a:p>
            <a:r>
              <a:rPr lang="he-IL" sz="1400" b="1" dirty="0" smtClean="0"/>
              <a:t>נַגְּנוּ יוֹתֵר בְּשֶׁקֶט! הָס!</a:t>
            </a:r>
          </a:p>
          <a:p>
            <a:r>
              <a:rPr lang="he-IL" sz="1400" b="1" dirty="0" smtClean="0"/>
              <a:t>תִּשְׁתְּקוּ!!</a:t>
            </a:r>
          </a:p>
          <a:p>
            <a:r>
              <a:rPr lang="he-IL" sz="1400" b="1" dirty="0" smtClean="0"/>
              <a:t>גַּם אֲנִי כַּנָּר גָּדוֹל</a:t>
            </a:r>
          </a:p>
          <a:p>
            <a:r>
              <a:rPr lang="he-IL" sz="1400" b="1" dirty="0" smtClean="0"/>
              <a:t>וְנִגַּנְתִּי הַרְבֵּה פְּעָמִים</a:t>
            </a:r>
          </a:p>
          <a:p>
            <a:r>
              <a:rPr lang="he-IL" sz="1400" b="1" dirty="0" smtClean="0"/>
              <a:t>בַּשְּׁאוֹל</a:t>
            </a:r>
          </a:p>
          <a:p>
            <a:r>
              <a:rPr lang="he-IL" sz="1400" b="1" dirty="0" smtClean="0"/>
              <a:t>אֲבָל כָּאן, עַכְשָׁו,</a:t>
            </a:r>
          </a:p>
          <a:p>
            <a:r>
              <a:rPr lang="he-IL" sz="1400" b="1" dirty="0" smtClean="0"/>
              <a:t>אֲנִי מְנַפֵּץ אֶת כִּנּוֹרִי... וְנוֹתַר דּוּמָם.</a:t>
            </a:r>
          </a:p>
          <a:p>
            <a:endParaRPr lang="he-IL" sz="1400" b="1" dirty="0"/>
          </a:p>
        </p:txBody>
      </p:sp>
      <p:sp>
        <p:nvSpPr>
          <p:cNvPr id="4" name="מלבן מעוגל 3"/>
          <p:cNvSpPr/>
          <p:nvPr/>
        </p:nvSpPr>
        <p:spPr>
          <a:xfrm>
            <a:off x="201881" y="8383980"/>
            <a:ext cx="558140"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6</a:t>
            </a:r>
            <a:endParaRPr lang="he-IL" sz="2800" b="1" dirty="0">
              <a:solidFill>
                <a:schemeClr val="tx1"/>
              </a:solidFill>
            </a:endParaRPr>
          </a:p>
        </p:txBody>
      </p:sp>
    </p:spTree>
    <p:extLst>
      <p:ext uri="{BB962C8B-B14F-4D97-AF65-F5344CB8AC3E}">
        <p14:creationId xmlns:p14="http://schemas.microsoft.com/office/powerpoint/2010/main" val="16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6" y="517857"/>
            <a:ext cx="5937662" cy="7632859"/>
          </a:xfrm>
          <a:prstGeom prst="rect">
            <a:avLst/>
          </a:prstGeom>
          <a:noFill/>
        </p:spPr>
        <p:txBody>
          <a:bodyPr wrap="square" rtlCol="1">
            <a:spAutoFit/>
          </a:bodyPr>
          <a:lstStyle/>
          <a:p>
            <a:r>
              <a:rPr lang="he-IL" sz="1400" b="1" dirty="0"/>
              <a:t>המשוררים ולדיסלב </a:t>
            </a:r>
            <a:r>
              <a:rPr lang="he-IL" sz="1400" b="1" dirty="0" err="1"/>
              <a:t>שלנגל</a:t>
            </a:r>
            <a:r>
              <a:rPr lang="he-IL" sz="1400" b="1" dirty="0"/>
              <a:t> </a:t>
            </a:r>
            <a:r>
              <a:rPr lang="he-IL" sz="1400" b="1" dirty="0" err="1"/>
              <a:t>וצ'סלב</a:t>
            </a:r>
            <a:r>
              <a:rPr lang="he-IL" sz="1400" b="1" dirty="0"/>
              <a:t> מילוש על יהודי גטו ורשה </a:t>
            </a:r>
            <a:endParaRPr lang="he-IL" sz="1400" b="1" dirty="0" smtClean="0"/>
          </a:p>
          <a:p>
            <a:endParaRPr lang="he-IL" sz="1400" dirty="0" smtClean="0"/>
          </a:p>
          <a:p>
            <a:r>
              <a:rPr lang="he-IL" sz="1400" dirty="0" smtClean="0"/>
              <a:t>ג</a:t>
            </a:r>
            <a:r>
              <a:rPr lang="en-US" sz="1400" dirty="0" smtClean="0"/>
              <a:t>'</a:t>
            </a:r>
            <a:r>
              <a:rPr lang="he-IL" sz="1400" dirty="0" smtClean="0"/>
              <a:t>קי מצגר </a:t>
            </a:r>
            <a:endParaRPr lang="he-IL" sz="1400" b="1" dirty="0"/>
          </a:p>
          <a:p>
            <a:r>
              <a:rPr lang="he-IL" sz="1400" b="1" dirty="0"/>
              <a:t>"שני משוררים וחומה מפרידה</a:t>
            </a:r>
            <a:r>
              <a:rPr lang="he-IL" sz="1400" b="1" dirty="0" smtClean="0"/>
              <a:t/>
            </a:r>
            <a:br>
              <a:rPr lang="he-IL" sz="1400" b="1" dirty="0" smtClean="0"/>
            </a:br>
            <a:r>
              <a:rPr lang="he-IL" sz="1400" b="1" dirty="0"/>
              <a:t>שתי זוויות ראייה ואותה החומה בבלימה</a:t>
            </a:r>
            <a:r>
              <a:rPr lang="he-IL" sz="1400" b="1" dirty="0" smtClean="0"/>
              <a:t/>
            </a:r>
            <a:br>
              <a:rPr lang="he-IL" sz="1400" b="1" dirty="0" smtClean="0"/>
            </a:br>
            <a:r>
              <a:rPr lang="he-IL" sz="1400" b="1" dirty="0"/>
              <a:t>מי יחיה ומי ימות</a:t>
            </a:r>
            <a:r>
              <a:rPr lang="he-IL" sz="1400" b="1" dirty="0" smtClean="0"/>
              <a:t/>
            </a:r>
            <a:br>
              <a:rPr lang="he-IL" sz="1400" b="1" dirty="0" smtClean="0"/>
            </a:br>
            <a:r>
              <a:rPr lang="he-IL" sz="1400" b="1" dirty="0"/>
              <a:t>מי ישמע ומי </a:t>
            </a:r>
            <a:r>
              <a:rPr lang="he-IL" sz="1400" b="1" dirty="0" err="1"/>
              <a:t>ישקט</a:t>
            </a:r>
            <a:r>
              <a:rPr lang="he-IL" sz="1400" b="1" dirty="0"/>
              <a:t>" </a:t>
            </a:r>
            <a:endParaRPr lang="he-IL" sz="1400" b="1" dirty="0" smtClean="0"/>
          </a:p>
          <a:p>
            <a:endParaRPr lang="he-IL" sz="1400" b="1" dirty="0"/>
          </a:p>
          <a:p>
            <a:r>
              <a:rPr lang="he-IL" sz="1400" b="1" dirty="0"/>
              <a:t>הכתבה שלפניכם מתמקדת בשני משוררים מפורסמים, שלאחר הכיבוש הגרמני מצאו עצמם בשני צדי החומה המפרידה בין הגטו היהודי בוורשה לבין חלקה הארי של העיר. </a:t>
            </a:r>
            <a:r>
              <a:rPr lang="he-IL" sz="1400" b="1" dirty="0" err="1"/>
              <a:t>ולדסילב</a:t>
            </a:r>
            <a:r>
              <a:rPr lang="he-IL" sz="1400" b="1" dirty="0"/>
              <a:t> </a:t>
            </a:r>
            <a:r>
              <a:rPr lang="he-IL" sz="1400" b="1" dirty="0" err="1"/>
              <a:t>שלנגל</a:t>
            </a:r>
            <a:r>
              <a:rPr lang="he-IL" sz="1400" b="1" dirty="0"/>
              <a:t> היה לאחד המשוררים היהודים המוכרים ביותר בימיו הקשים של גטו ורשה. צ'סלב מילוש נולד בליטא בשנת 1911 והיה משורר פולני צעיר שפרסם את שיריו הראשונים בשנת 1933 והיה לחבר המחתרת הפולנית במשך המלחמה. </a:t>
            </a:r>
          </a:p>
          <a:p>
            <a:r>
              <a:rPr lang="he-IL" sz="1400" b="1" dirty="0"/>
              <a:t>אין במאמר כל כוונה לעסוק במידת הסבל שסבלו קבוצות שונות תחת עול הכיבוש הגרמני. אין טעם ואין תכלית לערוך השוואות בגורלות ובכאבים של עמים שנכבשו. המאמר אינו מציג שאלות היסטוריות ואינו יוצר הירארכיה </a:t>
            </a:r>
            <a:r>
              <a:rPr lang="he-IL" sz="1400" b="1" dirty="0" smtClean="0"/>
              <a:t>של</a:t>
            </a:r>
          </a:p>
          <a:p>
            <a:r>
              <a:rPr lang="he-IL" sz="1400" b="1" dirty="0" smtClean="0"/>
              <a:t>ה </a:t>
            </a:r>
            <a:r>
              <a:rPr lang="en-US" sz="1400" b="1" dirty="0" smtClean="0"/>
              <a:t>“</a:t>
            </a:r>
            <a:r>
              <a:rPr lang="en-US" sz="1400" b="1" dirty="0" err="1" smtClean="0"/>
              <a:t>Untermensch</a:t>
            </a:r>
            <a:r>
              <a:rPr lang="en-US" sz="1400" b="1" dirty="0" smtClean="0"/>
              <a:t>“</a:t>
            </a:r>
            <a:r>
              <a:rPr lang="he-IL" sz="1400" b="1" dirty="0" smtClean="0"/>
              <a:t> תת-האדם</a:t>
            </a:r>
            <a:r>
              <a:rPr lang="he-IL" sz="1400" b="1" dirty="0"/>
              <a:t>, באידיאולוגיה הנאצית. נאמר כבר שמשוררים מציירים את אותה התמונה שההיסטוריונים מתארים בכרכים עבים - במילים בודדות ובשורות ספורות.  </a:t>
            </a:r>
            <a:r>
              <a:rPr lang="he-IL" sz="1400" b="1" dirty="0" err="1"/>
              <a:t>שלנגל</a:t>
            </a:r>
            <a:r>
              <a:rPr lang="he-IL" sz="1400" b="1" dirty="0"/>
              <a:t> </a:t>
            </a:r>
            <a:r>
              <a:rPr lang="he-IL" sz="1400" b="1" dirty="0" err="1"/>
              <a:t>ומילוש</a:t>
            </a:r>
            <a:r>
              <a:rPr lang="he-IL" sz="1400" b="1" dirty="0"/>
              <a:t>, יהודי ונוצרי, ברגישות של משוררים עם אנטנות זקופות, מאפשרים לנו הצצה פנימה לנפש של אנשים במצוקה, כל אחד מעמדתו הייחודית ועל כך תיסוב הכתבה שלפניכם. </a:t>
            </a:r>
            <a:br>
              <a:rPr lang="he-IL" sz="1400" b="1" dirty="0"/>
            </a:br>
            <a:r>
              <a:rPr lang="he-IL" sz="1400" b="1" dirty="0" err="1"/>
              <a:t>ולדסילב</a:t>
            </a:r>
            <a:r>
              <a:rPr lang="he-IL" sz="1400" b="1" dirty="0"/>
              <a:t> </a:t>
            </a:r>
            <a:r>
              <a:rPr lang="he-IL" sz="1400" b="1" dirty="0" err="1"/>
              <a:t>שלנגל</a:t>
            </a:r>
            <a:r>
              <a:rPr lang="he-IL" sz="1400" b="1" dirty="0"/>
              <a:t> מבטא את ההשפלה ואת כאב החיים בגטו ורשה באוסף שירים </a:t>
            </a:r>
            <a:r>
              <a:rPr lang="he-IL" sz="1400" b="1" dirty="0" smtClean="0"/>
              <a:t>שנכתבו </a:t>
            </a:r>
            <a:r>
              <a:rPr lang="he-IL" sz="1400" b="1" dirty="0"/>
              <a:t>במהלך האירועים עצמם. בעוד </a:t>
            </a:r>
            <a:r>
              <a:rPr lang="he-IL" sz="1400" b="1" dirty="0" err="1"/>
              <a:t>שצ'סלב</a:t>
            </a:r>
            <a:r>
              <a:rPr lang="he-IL" sz="1400" b="1" dirty="0"/>
              <a:t> מילוש, בצד הארי של ורשה, כותב את אחד השירים הגדולים שלו, קמפו די פיורי, בזמן מרד גטו ורשה שמתרחש בפסח 1943.</a:t>
            </a:r>
          </a:p>
          <a:p>
            <a:endParaRPr lang="he-IL" sz="1400" dirty="0" smtClean="0"/>
          </a:p>
          <a:p>
            <a:pPr algn="ctr"/>
            <a:r>
              <a:rPr lang="he-IL" sz="1600" b="1" dirty="0"/>
              <a:t>"שהמון ורשאי או רומאי</a:t>
            </a:r>
            <a:r>
              <a:rPr lang="he-IL" sz="1200" b="1" dirty="0" smtClean="0"/>
              <a:t/>
            </a:r>
            <a:br>
              <a:rPr lang="he-IL" sz="1200" b="1" dirty="0" smtClean="0"/>
            </a:br>
            <a:r>
              <a:rPr lang="he-IL" sz="1600" b="1" dirty="0"/>
              <a:t>סוחר, מבלה, אוהב</a:t>
            </a:r>
            <a:r>
              <a:rPr lang="he-IL" sz="1200" b="1" dirty="0" smtClean="0"/>
              <a:t/>
            </a:r>
            <a:br>
              <a:rPr lang="he-IL" sz="1200" b="1" dirty="0" smtClean="0"/>
            </a:br>
            <a:r>
              <a:rPr lang="he-IL" sz="1600" b="1" dirty="0"/>
              <a:t>בחלפו על פני מוקדי הייסורים.</a:t>
            </a:r>
            <a:r>
              <a:rPr lang="he-IL" sz="1200" b="1" dirty="0" smtClean="0"/>
              <a:t/>
            </a:r>
            <a:br>
              <a:rPr lang="he-IL" sz="1200" b="1" dirty="0" smtClean="0"/>
            </a:br>
            <a:r>
              <a:rPr lang="he-IL" sz="1600" b="1" dirty="0"/>
              <a:t>אחר ילמד מכאן מוסר השכל</a:t>
            </a:r>
            <a:r>
              <a:rPr lang="he-IL" sz="1200" b="1" dirty="0" smtClean="0"/>
              <a:t/>
            </a:r>
            <a:br>
              <a:rPr lang="he-IL" sz="1200" b="1" dirty="0" smtClean="0"/>
            </a:br>
            <a:r>
              <a:rPr lang="he-IL" sz="1600" b="1" dirty="0"/>
              <a:t>על חלופיות מעשי האדם,</a:t>
            </a:r>
            <a:r>
              <a:rPr lang="he-IL" sz="1200" b="1" dirty="0" smtClean="0"/>
              <a:t/>
            </a:r>
            <a:br>
              <a:rPr lang="he-IL" sz="1200" b="1" dirty="0" smtClean="0"/>
            </a:br>
            <a:r>
              <a:rPr lang="he-IL" sz="1600" b="1" dirty="0"/>
              <a:t>על השכחה שגוברת</a:t>
            </a:r>
            <a:r>
              <a:rPr lang="he-IL" sz="1200" b="1" dirty="0" smtClean="0"/>
              <a:t/>
            </a:r>
            <a:br>
              <a:rPr lang="he-IL" sz="1200" b="1" dirty="0" smtClean="0"/>
            </a:br>
            <a:r>
              <a:rPr lang="he-IL" sz="1600" b="1" dirty="0"/>
              <a:t>עוד בטרם כבתה הלהבה."</a:t>
            </a:r>
            <a:endParaRPr lang="he-IL" sz="1200" b="1" dirty="0"/>
          </a:p>
        </p:txBody>
      </p:sp>
      <p:sp>
        <p:nvSpPr>
          <p:cNvPr id="3" name="מלבן מעוגל 2"/>
          <p:cNvSpPr/>
          <p:nvPr/>
        </p:nvSpPr>
        <p:spPr>
          <a:xfrm>
            <a:off x="201881" y="8383980"/>
            <a:ext cx="558140"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7</a:t>
            </a:r>
            <a:endParaRPr lang="he-IL" sz="2800" b="1" dirty="0">
              <a:solidFill>
                <a:schemeClr val="tx1"/>
              </a:solidFill>
            </a:endParaRPr>
          </a:p>
        </p:txBody>
      </p:sp>
    </p:spTree>
    <p:extLst>
      <p:ext uri="{BB962C8B-B14F-4D97-AF65-F5344CB8AC3E}">
        <p14:creationId xmlns:p14="http://schemas.microsoft.com/office/powerpoint/2010/main" val="103890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1964" y="342208"/>
            <a:ext cx="3383929" cy="4370427"/>
          </a:xfrm>
          <a:prstGeom prst="rect">
            <a:avLst/>
          </a:prstGeom>
          <a:noFill/>
        </p:spPr>
        <p:txBody>
          <a:bodyPr wrap="square" rtlCol="1">
            <a:spAutoFit/>
          </a:bodyPr>
          <a:lstStyle/>
          <a:p>
            <a:r>
              <a:rPr lang="he-IL" sz="1400" b="1" dirty="0"/>
              <a:t>נוצרי מסכן מסתכל </a:t>
            </a:r>
            <a:r>
              <a:rPr lang="he-IL" sz="1400" b="1" dirty="0" smtClean="0"/>
              <a:t>בגטו</a:t>
            </a:r>
            <a:endParaRPr lang="he-IL" sz="1400" b="1" dirty="0"/>
          </a:p>
          <a:p>
            <a:r>
              <a:rPr lang="he-IL" sz="1200" b="1" dirty="0"/>
              <a:t> מאת: צ'סלב מילוש</a:t>
            </a:r>
            <a:br>
              <a:rPr lang="he-IL" sz="1200" b="1" dirty="0"/>
            </a:br>
            <a:r>
              <a:rPr lang="he-IL" sz="1200" b="1" dirty="0"/>
              <a:t>תרגום: רפי וייכרט</a:t>
            </a:r>
            <a:br>
              <a:rPr lang="he-IL" sz="1200" b="1" dirty="0"/>
            </a:br>
            <a:r>
              <a:rPr lang="he-IL" sz="1200" b="1" dirty="0"/>
              <a:t>......</a:t>
            </a:r>
          </a:p>
          <a:p>
            <a:r>
              <a:rPr lang="he-IL" sz="1200" b="1" dirty="0"/>
              <a:t>דבורים בונות מסביב לכבד אדם,</a:t>
            </a:r>
            <a:br>
              <a:rPr lang="he-IL" sz="1200" b="1" dirty="0"/>
            </a:br>
            <a:r>
              <a:rPr lang="he-IL" sz="1200" b="1" dirty="0"/>
              <a:t>נמלים בונות מסביב לעצם שחורה,</a:t>
            </a:r>
            <a:br>
              <a:rPr lang="he-IL" sz="1200" b="1" dirty="0"/>
            </a:br>
            <a:r>
              <a:rPr lang="he-IL" sz="1200" b="1" dirty="0"/>
              <a:t>מתחילה קריעה רמיסת משי,</a:t>
            </a:r>
            <a:br>
              <a:rPr lang="he-IL" sz="1200" b="1" dirty="0"/>
            </a:br>
            <a:r>
              <a:rPr lang="he-IL" sz="1200" b="1" dirty="0"/>
              <a:t>מתחילה שבירת זכוכית, עץ, נחושת, ניקל, כסף, קצף-</a:t>
            </a:r>
            <a:br>
              <a:rPr lang="he-IL" sz="1200" b="1" dirty="0"/>
            </a:br>
            <a:r>
              <a:rPr lang="he-IL" sz="1200" b="1" dirty="0"/>
              <a:t>גבס, לוחות פח, מיתרים, חצוצרות, עלים, כדורים, כלי בדולח-</a:t>
            </a:r>
            <a:br>
              <a:rPr lang="he-IL" sz="1200" b="1" dirty="0"/>
            </a:br>
            <a:r>
              <a:rPr lang="he-IL" sz="1200" b="1" dirty="0"/>
              <a:t>פוף! אש זרחנית מקירות צהובים</a:t>
            </a:r>
            <a:br>
              <a:rPr lang="he-IL" sz="1200" b="1" dirty="0"/>
            </a:br>
            <a:r>
              <a:rPr lang="he-IL" sz="1200" b="1" dirty="0"/>
              <a:t>אוכלת שער אדם וחיה</a:t>
            </a:r>
            <a:r>
              <a:rPr lang="he-IL" sz="1200" b="1" dirty="0" smtClean="0"/>
              <a:t>.</a:t>
            </a:r>
          </a:p>
          <a:p>
            <a:endParaRPr lang="he-IL" sz="1200" b="1" dirty="0"/>
          </a:p>
          <a:p>
            <a:r>
              <a:rPr lang="he-IL" sz="1200" b="1" dirty="0"/>
              <a:t>דבורים בונות מסביב לחלת דבש של ריאות</a:t>
            </a:r>
            <a:br>
              <a:rPr lang="he-IL" sz="1200" b="1" dirty="0"/>
            </a:br>
            <a:r>
              <a:rPr lang="he-IL" sz="1200" b="1" dirty="0"/>
              <a:t>נמלים בונות מסביב לעצם לבנה</a:t>
            </a:r>
            <a:br>
              <a:rPr lang="he-IL" sz="1200" b="1" dirty="0"/>
            </a:br>
            <a:r>
              <a:rPr lang="he-IL" sz="1200" b="1" dirty="0"/>
              <a:t>נקרעים- ניר, גומי, בד, עור, פשתן,</a:t>
            </a:r>
            <a:br>
              <a:rPr lang="he-IL" sz="1200" b="1" dirty="0"/>
            </a:br>
            <a:r>
              <a:rPr lang="he-IL" sz="1200" b="1" dirty="0"/>
              <a:t>סיב, אריג, תאית, שער, עור נחש, תיל</a:t>
            </a:r>
            <a:br>
              <a:rPr lang="he-IL" sz="1200" b="1" dirty="0"/>
            </a:br>
            <a:r>
              <a:rPr lang="he-IL" sz="1200" b="1" dirty="0"/>
              <a:t>הגג והקיר קורסים בלהבה והלהט אופף את היסודות</a:t>
            </a:r>
            <a:br>
              <a:rPr lang="he-IL" sz="1200" b="1" dirty="0"/>
            </a:br>
            <a:r>
              <a:rPr lang="he-IL" sz="1200" b="1" dirty="0"/>
              <a:t>נשארת רק אדמה חולית, רמוסה,</a:t>
            </a:r>
            <a:br>
              <a:rPr lang="he-IL" sz="1200" b="1" dirty="0"/>
            </a:br>
            <a:r>
              <a:rPr lang="he-IL" sz="1200" b="1" dirty="0"/>
              <a:t> ועץ אחד, חסר עלים</a:t>
            </a:r>
            <a:r>
              <a:rPr lang="he-IL" sz="1200" b="1" dirty="0" smtClean="0"/>
              <a:t>.</a:t>
            </a:r>
          </a:p>
          <a:p>
            <a:endParaRPr lang="he-IL" sz="1200" b="1" dirty="0"/>
          </a:p>
          <a:p>
            <a:endParaRPr lang="he-IL" sz="1200" b="1" dirty="0"/>
          </a:p>
        </p:txBody>
      </p:sp>
      <p:sp>
        <p:nvSpPr>
          <p:cNvPr id="3" name="TextBox 2"/>
          <p:cNvSpPr txBox="1"/>
          <p:nvPr/>
        </p:nvSpPr>
        <p:spPr>
          <a:xfrm>
            <a:off x="261257" y="1036845"/>
            <a:ext cx="3020005" cy="3231654"/>
          </a:xfrm>
          <a:prstGeom prst="rect">
            <a:avLst/>
          </a:prstGeom>
          <a:noFill/>
        </p:spPr>
        <p:txBody>
          <a:bodyPr wrap="square" rtlCol="1">
            <a:spAutoFit/>
          </a:bodyPr>
          <a:lstStyle/>
          <a:p>
            <a:r>
              <a:rPr lang="he-IL" sz="1200" b="1" dirty="0"/>
              <a:t>לאט, חופר מנהרה, חולד-שומר מתקדם בדרכו,</a:t>
            </a:r>
            <a:br>
              <a:rPr lang="he-IL" sz="1200" b="1" dirty="0"/>
            </a:br>
            <a:r>
              <a:rPr lang="he-IL" sz="1200" b="1" dirty="0"/>
              <a:t>למצחו פנס אדום קטן.</a:t>
            </a:r>
            <a:br>
              <a:rPr lang="he-IL" sz="1200" b="1" dirty="0"/>
            </a:br>
            <a:r>
              <a:rPr lang="he-IL" sz="1200" b="1" dirty="0"/>
              <a:t>הוא נוגע בגויות הקבורות, מונה, מבקיע דרך,</a:t>
            </a:r>
            <a:br>
              <a:rPr lang="he-IL" sz="1200" b="1" dirty="0"/>
            </a:br>
            <a:r>
              <a:rPr lang="he-IL" sz="1200" b="1" dirty="0"/>
              <a:t>מבחין באפר אדם על פי אד זורח.</a:t>
            </a:r>
            <a:br>
              <a:rPr lang="he-IL" sz="1200" b="1" dirty="0"/>
            </a:br>
            <a:r>
              <a:rPr lang="he-IL" sz="1200" b="1" dirty="0"/>
              <a:t>באפרו של כל אדם ואדם לפי גונו בקשת</a:t>
            </a:r>
            <a:r>
              <a:rPr lang="he-IL" sz="1200" b="1" dirty="0" smtClean="0"/>
              <a:t>.</a:t>
            </a:r>
          </a:p>
          <a:p>
            <a:endParaRPr lang="he-IL" sz="1200" b="1" dirty="0"/>
          </a:p>
          <a:p>
            <a:r>
              <a:rPr lang="he-IL" sz="1200" b="1" dirty="0" smtClean="0"/>
              <a:t>דבורים </a:t>
            </a:r>
            <a:r>
              <a:rPr lang="he-IL" sz="1200" b="1" dirty="0"/>
              <a:t>בונות מסביב לטביעת עקב אדמה,</a:t>
            </a:r>
            <a:br>
              <a:rPr lang="he-IL" sz="1200" b="1" dirty="0"/>
            </a:br>
            <a:r>
              <a:rPr lang="he-IL" sz="1200" b="1" dirty="0"/>
              <a:t>נמלים בונות מסביב למקום שגופי עזב.</a:t>
            </a:r>
            <a:br>
              <a:rPr lang="he-IL" sz="1200" b="1" dirty="0"/>
            </a:br>
            <a:r>
              <a:rPr lang="he-IL" sz="1200" b="1" dirty="0"/>
              <a:t>אני פוחד, כל כך פוחד מהחולד השומר.</a:t>
            </a:r>
            <a:br>
              <a:rPr lang="he-IL" sz="1200" b="1" dirty="0"/>
            </a:br>
            <a:r>
              <a:rPr lang="he-IL" sz="1200" b="1" dirty="0"/>
              <a:t>עפעפיו תפוחים כעפעפי פטריארך</a:t>
            </a:r>
            <a:br>
              <a:rPr lang="he-IL" sz="1200" b="1" dirty="0"/>
            </a:br>
            <a:r>
              <a:rPr lang="he-IL" sz="1200" b="1" dirty="0"/>
              <a:t>שהרבה לשבת לאור נרות,</a:t>
            </a:r>
            <a:br>
              <a:rPr lang="he-IL" sz="1200" b="1" dirty="0"/>
            </a:br>
            <a:r>
              <a:rPr lang="he-IL" sz="1200" b="1" dirty="0"/>
              <a:t>קורא בספרו הגדול של המין האנושי</a:t>
            </a:r>
            <a:br>
              <a:rPr lang="he-IL" sz="1200" b="1" dirty="0"/>
            </a:br>
            <a:r>
              <a:rPr lang="he-IL" sz="1200" b="1" dirty="0"/>
              <a:t>מה אומר לו, אני, יהודי מן הברית החדשה,</a:t>
            </a:r>
            <a:br>
              <a:rPr lang="he-IL" sz="1200" b="1" dirty="0"/>
            </a:br>
            <a:r>
              <a:rPr lang="he-IL" sz="1200" b="1" dirty="0"/>
              <a:t>המייחל זה אלפים שנה לשיבתו של ישו?</a:t>
            </a:r>
            <a:br>
              <a:rPr lang="he-IL" sz="1200" b="1" dirty="0"/>
            </a:br>
            <a:r>
              <a:rPr lang="he-IL" sz="1200" b="1" dirty="0"/>
              <a:t>גופי השבור יסגירני למבטו</a:t>
            </a:r>
            <a:br>
              <a:rPr lang="he-IL" sz="1200" b="1" dirty="0"/>
            </a:br>
            <a:r>
              <a:rPr lang="he-IL" sz="1200" b="1" dirty="0"/>
              <a:t>ויביאני בחשבון משתפי הפעולה עם המוות:</a:t>
            </a:r>
            <a:br>
              <a:rPr lang="he-IL" sz="1200" b="1" dirty="0"/>
            </a:br>
            <a:r>
              <a:rPr lang="he-IL" sz="1200" b="1" dirty="0"/>
              <a:t>הערלים</a:t>
            </a:r>
            <a:r>
              <a:rPr lang="he-IL" sz="1200" b="1" dirty="0" smtClean="0"/>
              <a:t>.</a:t>
            </a:r>
            <a:endParaRPr lang="he-IL" sz="1050" b="1" dirty="0"/>
          </a:p>
        </p:txBody>
      </p:sp>
      <p:sp>
        <p:nvSpPr>
          <p:cNvPr id="5" name="TextBox 4"/>
          <p:cNvSpPr txBox="1"/>
          <p:nvPr/>
        </p:nvSpPr>
        <p:spPr>
          <a:xfrm>
            <a:off x="3914666" y="4632074"/>
            <a:ext cx="2644588" cy="2923877"/>
          </a:xfrm>
          <a:prstGeom prst="rect">
            <a:avLst/>
          </a:prstGeom>
          <a:noFill/>
        </p:spPr>
        <p:txBody>
          <a:bodyPr wrap="square" rtlCol="1">
            <a:spAutoFit/>
          </a:bodyPr>
          <a:lstStyle/>
          <a:p>
            <a:r>
              <a:rPr lang="he-IL" sz="1400" b="1" dirty="0"/>
              <a:t>חלון הפונה לצד </a:t>
            </a:r>
            <a:r>
              <a:rPr lang="he-IL" sz="1400" b="1" dirty="0" smtClean="0"/>
              <a:t>ההוא</a:t>
            </a:r>
            <a:endParaRPr lang="he-IL" sz="1400" b="1" dirty="0"/>
          </a:p>
          <a:p>
            <a:r>
              <a:rPr lang="he-IL" sz="1400" b="1" dirty="0" smtClean="0"/>
              <a:t>           מאת</a:t>
            </a:r>
            <a:r>
              <a:rPr lang="he-IL" sz="1400" b="1" dirty="0"/>
              <a:t>: </a:t>
            </a:r>
            <a:r>
              <a:rPr lang="he-IL" sz="1400" b="1" dirty="0" err="1"/>
              <a:t>ולדיסלב</a:t>
            </a:r>
            <a:r>
              <a:rPr lang="he-IL" sz="1400" b="1" dirty="0"/>
              <a:t> </a:t>
            </a:r>
            <a:r>
              <a:rPr lang="he-IL" sz="1400" b="1" dirty="0" err="1"/>
              <a:t>שלנגל</a:t>
            </a:r>
            <a:endParaRPr lang="he-IL" sz="1400" b="1" dirty="0"/>
          </a:p>
          <a:p>
            <a:endParaRPr lang="he-IL" sz="1200" b="1" dirty="0"/>
          </a:p>
          <a:p>
            <a:r>
              <a:rPr lang="he-IL" sz="1200" b="1" dirty="0"/>
              <a:t>יש לי חלון הפונה לצד ההוא,</a:t>
            </a:r>
          </a:p>
          <a:p>
            <a:r>
              <a:rPr lang="he-IL" sz="1200" b="1" dirty="0"/>
              <a:t>חלון יהודי מחוצף</a:t>
            </a:r>
          </a:p>
          <a:p>
            <a:r>
              <a:rPr lang="he-IL" sz="1200" b="1" dirty="0"/>
              <a:t>המשקיף על פארק </a:t>
            </a:r>
            <a:r>
              <a:rPr lang="he-IL" sz="1200" b="1" dirty="0" err="1"/>
              <a:t>קרסינסקי</a:t>
            </a:r>
            <a:r>
              <a:rPr lang="he-IL" sz="1200" b="1" dirty="0"/>
              <a:t> הנהדר,</a:t>
            </a:r>
          </a:p>
          <a:p>
            <a:r>
              <a:rPr lang="he-IL" sz="1200" b="1" dirty="0"/>
              <a:t>שם עלי הסתיו נרטבים...</a:t>
            </a:r>
          </a:p>
          <a:p>
            <a:r>
              <a:rPr lang="he-IL" sz="1200" b="1" dirty="0"/>
              <a:t>לפנות ערב אפור סגול</a:t>
            </a:r>
          </a:p>
          <a:p>
            <a:r>
              <a:rPr lang="he-IL" sz="1200" b="1" dirty="0"/>
              <a:t>הענפים משתחווים</a:t>
            </a:r>
          </a:p>
          <a:p>
            <a:r>
              <a:rPr lang="he-IL" sz="1200" b="1" dirty="0"/>
              <a:t>ומביטים העצים הארים</a:t>
            </a:r>
          </a:p>
          <a:p>
            <a:r>
              <a:rPr lang="he-IL" sz="1200" b="1" dirty="0"/>
              <a:t>בחלוני היהודי...</a:t>
            </a:r>
          </a:p>
          <a:p>
            <a:r>
              <a:rPr lang="he-IL" sz="1200" b="1" dirty="0"/>
              <a:t>ולי אסור לעמוד בחלון</a:t>
            </a:r>
          </a:p>
          <a:p>
            <a:r>
              <a:rPr lang="he-IL" sz="1200" b="1" dirty="0"/>
              <a:t>חרקים יהודיים...חפרפרות...</a:t>
            </a:r>
          </a:p>
          <a:p>
            <a:r>
              <a:rPr lang="he-IL" sz="1200" b="1" dirty="0"/>
              <a:t>מנועים בהכרח מלראות.</a:t>
            </a:r>
          </a:p>
          <a:p>
            <a:endParaRPr lang="he-IL" sz="1200" b="1" dirty="0"/>
          </a:p>
        </p:txBody>
      </p:sp>
      <p:sp>
        <p:nvSpPr>
          <p:cNvPr id="6" name="TextBox 5"/>
          <p:cNvSpPr txBox="1"/>
          <p:nvPr/>
        </p:nvSpPr>
        <p:spPr>
          <a:xfrm>
            <a:off x="2268187" y="6061478"/>
            <a:ext cx="2406172" cy="2308324"/>
          </a:xfrm>
          <a:prstGeom prst="rect">
            <a:avLst/>
          </a:prstGeom>
          <a:noFill/>
        </p:spPr>
        <p:txBody>
          <a:bodyPr wrap="square" rtlCol="1">
            <a:spAutoFit/>
          </a:bodyPr>
          <a:lstStyle/>
          <a:p>
            <a:r>
              <a:rPr lang="he-IL" sz="1200" b="1" dirty="0"/>
              <a:t>ישבו במאורותיהם, בחורים.</a:t>
            </a:r>
          </a:p>
          <a:p>
            <a:r>
              <a:rPr lang="he-IL" sz="1200" b="1" dirty="0"/>
              <a:t>עיניהם שקועות בעבודה,</a:t>
            </a:r>
          </a:p>
          <a:p>
            <a:r>
              <a:rPr lang="he-IL" sz="1200" b="1" dirty="0"/>
              <a:t>הרחק מחלונותיהם היהודיים...</a:t>
            </a:r>
          </a:p>
          <a:p>
            <a:r>
              <a:rPr lang="he-IL" sz="1200" b="1" dirty="0"/>
              <a:t>ואני...כשיורד הליל...</a:t>
            </a:r>
          </a:p>
          <a:p>
            <a:r>
              <a:rPr lang="he-IL" sz="1200" b="1" dirty="0"/>
              <a:t>להשיב הכל אומר</a:t>
            </a:r>
          </a:p>
          <a:p>
            <a:r>
              <a:rPr lang="he-IL" sz="1200" b="1" dirty="0"/>
              <a:t>אץ לחלון בחשיכה</a:t>
            </a:r>
          </a:p>
          <a:p>
            <a:r>
              <a:rPr lang="he-IL" sz="1200" b="1" dirty="0"/>
              <a:t>ומסתכל...כרעב מסתכל...</a:t>
            </a:r>
          </a:p>
          <a:p>
            <a:r>
              <a:rPr lang="he-IL" sz="1200" b="1" dirty="0"/>
              <a:t>גונב את ורשה הכבויה</a:t>
            </a:r>
            <a:r>
              <a:rPr lang="he-IL" sz="1200" b="1" dirty="0" smtClean="0"/>
              <a:t>,</a:t>
            </a:r>
          </a:p>
          <a:p>
            <a:r>
              <a:rPr lang="he-IL" sz="1200" b="1" dirty="0"/>
              <a:t>מיד הפסנתרים בעיר</a:t>
            </a:r>
            <a:br>
              <a:rPr lang="he-IL" sz="1200" b="1" dirty="0"/>
            </a:br>
            <a:r>
              <a:rPr lang="he-IL" sz="1200" b="1" dirty="0"/>
              <a:t>מכסיהם הדוממים</a:t>
            </a:r>
            <a:br>
              <a:rPr lang="he-IL" sz="1200" b="1" dirty="0"/>
            </a:br>
            <a:r>
              <a:rPr lang="he-IL" sz="1200" b="1" dirty="0"/>
              <a:t>מתרוממים הם מעצמם לפקודה</a:t>
            </a:r>
            <a:br>
              <a:rPr lang="he-IL" sz="1200" b="1" dirty="0"/>
            </a:br>
            <a:r>
              <a:rPr lang="he-IL" sz="1200" b="1" dirty="0" smtClean="0"/>
              <a:t>...</a:t>
            </a:r>
            <a:endParaRPr lang="he-IL" sz="1200" b="1" dirty="0"/>
          </a:p>
        </p:txBody>
      </p:sp>
      <p:sp>
        <p:nvSpPr>
          <p:cNvPr id="7" name="TextBox 6"/>
          <p:cNvSpPr txBox="1"/>
          <p:nvPr/>
        </p:nvSpPr>
        <p:spPr>
          <a:xfrm>
            <a:off x="0" y="6526655"/>
            <a:ext cx="2456851" cy="2286352"/>
          </a:xfrm>
          <a:prstGeom prst="rect">
            <a:avLst/>
          </a:prstGeom>
          <a:noFill/>
        </p:spPr>
        <p:txBody>
          <a:bodyPr wrap="square" rtlCol="1">
            <a:spAutoFit/>
          </a:bodyPr>
          <a:lstStyle/>
          <a:p>
            <a:r>
              <a:rPr lang="he-IL" sz="1200" b="1" dirty="0"/>
              <a:t/>
            </a:r>
            <a:br>
              <a:rPr lang="he-IL" sz="1200" b="1" dirty="0"/>
            </a:br>
            <a:r>
              <a:rPr lang="he-IL" sz="1200" b="1" dirty="0"/>
              <a:t>כבדים, נעצבים, עייפים...</a:t>
            </a:r>
            <a:br>
              <a:rPr lang="he-IL" sz="1200" b="1" dirty="0"/>
            </a:br>
            <a:r>
              <a:rPr lang="he-IL" sz="1200" b="1" dirty="0"/>
              <a:t>ומתוך מאה פסנתרים עולה</a:t>
            </a:r>
            <a:br>
              <a:rPr lang="he-IL" sz="1200" b="1" dirty="0"/>
            </a:br>
            <a:r>
              <a:rPr lang="he-IL" sz="1200" b="1" dirty="0"/>
              <a:t>אל הליל...פולונז לשופן...</a:t>
            </a:r>
            <a:br>
              <a:rPr lang="he-IL" sz="1200" b="1" dirty="0"/>
            </a:br>
            <a:r>
              <a:rPr lang="he-IL" sz="1200" b="1" dirty="0"/>
              <a:t>קוראים </a:t>
            </a:r>
            <a:r>
              <a:rPr lang="he-IL" sz="1200" b="1" dirty="0" err="1"/>
              <a:t>הקלביקורדים</a:t>
            </a:r>
            <a:r>
              <a:rPr lang="he-IL" sz="1200" b="1" dirty="0"/>
              <a:t/>
            </a:r>
            <a:br>
              <a:rPr lang="he-IL" sz="1200" b="1" dirty="0"/>
            </a:br>
            <a:r>
              <a:rPr lang="he-IL" sz="1200" b="1" dirty="0"/>
              <a:t>אל השקט המעיק</a:t>
            </a:r>
            <a:br>
              <a:rPr lang="he-IL" sz="1200" b="1" dirty="0"/>
            </a:br>
            <a:r>
              <a:rPr lang="he-IL" sz="1200" b="1" dirty="0"/>
              <a:t>מעל העיר מתנוססים אקורדים</a:t>
            </a:r>
            <a:br>
              <a:rPr lang="he-IL" sz="1200" b="1" dirty="0"/>
            </a:br>
            <a:r>
              <a:rPr lang="he-IL" sz="1200" b="1" dirty="0"/>
              <a:t>מעל קלידים לבנים כמת...</a:t>
            </a:r>
            <a:br>
              <a:rPr lang="he-IL" sz="1200" b="1" dirty="0"/>
            </a:br>
            <a:r>
              <a:rPr lang="he-IL" sz="1200" b="1" dirty="0"/>
              <a:t>הקץ...אני מניח ידיים...</a:t>
            </a:r>
            <a:br>
              <a:rPr lang="he-IL" sz="1200" b="1" dirty="0"/>
            </a:br>
            <a:r>
              <a:rPr lang="he-IL" sz="1200" b="1" dirty="0"/>
              <a:t>שב אל קופסאות הפולונז...</a:t>
            </a:r>
            <a:br>
              <a:rPr lang="he-IL" sz="1200" b="1" dirty="0"/>
            </a:br>
            <a:r>
              <a:rPr lang="he-IL" sz="1200" b="1" dirty="0"/>
              <a:t>חוזר וחושב כמה רע</a:t>
            </a:r>
            <a:br>
              <a:rPr lang="he-IL" sz="1200" b="1" dirty="0"/>
            </a:br>
            <a:r>
              <a:rPr lang="he-IL" sz="1200" b="1" dirty="0"/>
              <a:t>כשחלונך פונה לעבר האחר...</a:t>
            </a:r>
            <a:r>
              <a:rPr lang="he-IL" sz="1200" b="1" dirty="0">
                <a:hlinkClick r:id="rId2" tooltip="ולדיסלב, שלנגל, אשר קראתי למתים - שירי גטו וארשה, טרקלין בע&quot;מ, 1987, עמ' 36-37."/>
              </a:rPr>
              <a:t>5</a:t>
            </a:r>
            <a:endParaRPr lang="he-IL" sz="1200" b="1" dirty="0"/>
          </a:p>
        </p:txBody>
      </p:sp>
      <p:sp>
        <p:nvSpPr>
          <p:cNvPr id="8" name="מלבן מעוגל 7"/>
          <p:cNvSpPr/>
          <p:nvPr/>
        </p:nvSpPr>
        <p:spPr>
          <a:xfrm>
            <a:off x="201881" y="8383980"/>
            <a:ext cx="558140"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8</a:t>
            </a:r>
            <a:endParaRPr lang="he-IL" sz="2800" b="1" dirty="0">
              <a:solidFill>
                <a:schemeClr val="tx1"/>
              </a:solidFill>
            </a:endParaRPr>
          </a:p>
        </p:txBody>
      </p:sp>
    </p:spTree>
    <p:extLst>
      <p:ext uri="{BB962C8B-B14F-4D97-AF65-F5344CB8AC3E}">
        <p14:creationId xmlns:p14="http://schemas.microsoft.com/office/powerpoint/2010/main" val="160674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04" y="-18671"/>
            <a:ext cx="6953004" cy="916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45991" y="462089"/>
            <a:ext cx="5825371" cy="5816977"/>
          </a:xfrm>
          <a:prstGeom prst="rect">
            <a:avLst/>
          </a:prstGeom>
          <a:noFill/>
        </p:spPr>
        <p:txBody>
          <a:bodyPr wrap="square" rtlCol="1">
            <a:spAutoFit/>
          </a:bodyPr>
          <a:lstStyle/>
          <a:p>
            <a:r>
              <a:rPr lang="he-IL" sz="1400" b="1" dirty="0"/>
              <a:t>ולאדיסלאב שלנגל</a:t>
            </a:r>
            <a:endParaRPr lang="en-US" sz="1400" b="1" dirty="0"/>
          </a:p>
          <a:p>
            <a:r>
              <a:rPr lang="he-IL" sz="1600" b="1" dirty="0"/>
              <a:t>קריאה בלילה</a:t>
            </a:r>
            <a:endParaRPr lang="en-US" sz="1600" b="1" dirty="0"/>
          </a:p>
          <a:p>
            <a:r>
              <a:rPr lang="he-IL" sz="1400" b="1" dirty="0"/>
              <a:t>תורגם ע</a:t>
            </a:r>
            <a:r>
              <a:rPr lang="en-US" sz="1400" b="1" dirty="0"/>
              <a:t>"</a:t>
            </a:r>
            <a:r>
              <a:rPr lang="he-IL" sz="1400" b="1" dirty="0"/>
              <a:t>י</a:t>
            </a:r>
            <a:r>
              <a:rPr lang="en-US" sz="1400" b="1" dirty="0"/>
              <a:t>  </a:t>
            </a:r>
            <a:r>
              <a:rPr lang="he-IL" sz="1400" b="1" dirty="0"/>
              <a:t>הלינה בירנבאום ופורסם</a:t>
            </a:r>
            <a:r>
              <a:rPr lang="en-US" sz="1400" b="1" dirty="0"/>
              <a:t> </a:t>
            </a:r>
            <a:r>
              <a:rPr lang="he-IL" sz="1400" b="1" dirty="0"/>
              <a:t>בספרה</a:t>
            </a:r>
            <a:r>
              <a:rPr lang="en-US" sz="1400" b="1" dirty="0"/>
              <a:t>: </a:t>
            </a:r>
            <a:endParaRPr lang="he-IL" sz="1400" b="1" dirty="0" smtClean="0"/>
          </a:p>
          <a:p>
            <a:r>
              <a:rPr lang="he-IL" sz="1400" b="1" dirty="0" smtClean="0"/>
              <a:t>ולאדיסלאב </a:t>
            </a:r>
            <a:r>
              <a:rPr lang="he-IL" sz="1400" b="1" dirty="0"/>
              <a:t>שלנגל</a:t>
            </a:r>
            <a:r>
              <a:rPr lang="en-US" sz="1400" b="1" dirty="0"/>
              <a:t>,  "</a:t>
            </a:r>
            <a:r>
              <a:rPr lang="he-IL" sz="1400" b="1" dirty="0"/>
              <a:t>אשר קראתי למתים</a:t>
            </a:r>
            <a:r>
              <a:rPr lang="en-US" sz="1400" b="1" dirty="0"/>
              <a:t>", </a:t>
            </a:r>
            <a:r>
              <a:rPr lang="he-IL" sz="1400" b="1" dirty="0"/>
              <a:t>שירי</a:t>
            </a:r>
            <a:r>
              <a:rPr lang="en-US" sz="1400" b="1" dirty="0"/>
              <a:t> </a:t>
            </a:r>
            <a:r>
              <a:rPr lang="he-IL" sz="1400" b="1" dirty="0"/>
              <a:t>גטו וארשה, </a:t>
            </a:r>
            <a:endParaRPr lang="he-IL" sz="1400" b="1" dirty="0" smtClean="0"/>
          </a:p>
          <a:p>
            <a:r>
              <a:rPr lang="he-IL" sz="1400" b="1" dirty="0" smtClean="0"/>
              <a:t>ת</a:t>
            </a:r>
            <a:r>
              <a:rPr lang="en-US" sz="1400" b="1" dirty="0"/>
              <a:t>"</a:t>
            </a:r>
            <a:r>
              <a:rPr lang="he-IL" sz="1400" b="1" dirty="0"/>
              <a:t>א </a:t>
            </a:r>
            <a:r>
              <a:rPr lang="he-IL" sz="1400" b="1" dirty="0" smtClean="0"/>
              <a:t>1987</a:t>
            </a:r>
          </a:p>
          <a:p>
            <a:endParaRPr lang="he-IL" sz="1400" b="1" dirty="0" smtClean="0"/>
          </a:p>
          <a:p>
            <a:endParaRPr lang="he-IL" sz="1400" b="1" dirty="0" smtClean="0"/>
          </a:p>
          <a:p>
            <a:r>
              <a:rPr lang="he-IL" sz="1600" b="1" dirty="0" smtClean="0"/>
              <a:t>שירים </a:t>
            </a:r>
            <a:r>
              <a:rPr lang="he-IL" sz="1600" b="1" dirty="0"/>
              <a:t>אלה נכתבו בין</a:t>
            </a:r>
            <a:endParaRPr lang="en-US" sz="1600" b="1" dirty="0"/>
          </a:p>
          <a:p>
            <a:r>
              <a:rPr lang="he-IL" sz="1600" b="1" dirty="0"/>
              <a:t>זעזוע וזעזוע</a:t>
            </a:r>
            <a:endParaRPr lang="en-US" sz="1600" b="1" dirty="0"/>
          </a:p>
          <a:p>
            <a:r>
              <a:rPr lang="he-IL" sz="1600" b="1" dirty="0"/>
              <a:t>בימי גסיסת הקהילה היהודית</a:t>
            </a:r>
            <a:endParaRPr lang="en-US" sz="1600" b="1" dirty="0"/>
          </a:p>
          <a:p>
            <a:r>
              <a:rPr lang="he-IL" sz="1600" b="1" dirty="0"/>
              <a:t>הגדולה ביותר באירופה</a:t>
            </a:r>
            <a:endParaRPr lang="en-US" sz="1600" b="1" dirty="0"/>
          </a:p>
          <a:p>
            <a:r>
              <a:rPr lang="he-IL" sz="1600" b="1" dirty="0"/>
              <a:t>בין סוף יולי וספטמבר 1942,</a:t>
            </a:r>
            <a:endParaRPr lang="en-US" sz="1600" b="1" dirty="0"/>
          </a:p>
          <a:p>
            <a:r>
              <a:rPr lang="he-IL" sz="1600" b="1" dirty="0"/>
              <a:t>אני מקדישם לאנשים, עליהם</a:t>
            </a:r>
            <a:endParaRPr lang="en-US" sz="1600" b="1" dirty="0"/>
          </a:p>
          <a:p>
            <a:r>
              <a:rPr lang="he-IL" sz="1600" b="1" dirty="0"/>
              <a:t>יכולתי להישען בשעות סופה ותוהו מוחלטים.</a:t>
            </a:r>
            <a:endParaRPr lang="en-US" sz="1600" b="1" dirty="0"/>
          </a:p>
          <a:p>
            <a:r>
              <a:rPr lang="he-IL" sz="1600" b="1" dirty="0"/>
              <a:t>לאותם המעטים, שהיו מסוגלים במערבולת האירועים</a:t>
            </a:r>
            <a:endParaRPr lang="en-US" sz="1600" b="1" dirty="0"/>
          </a:p>
          <a:p>
            <a:r>
              <a:rPr lang="he-IL" sz="1600" b="1" dirty="0"/>
              <a:t>במחול המקרה, המוות והפרוטקציות</a:t>
            </a:r>
            <a:endParaRPr lang="en-US" sz="1600" b="1" dirty="0"/>
          </a:p>
          <a:p>
            <a:r>
              <a:rPr lang="he-IL" sz="1600" b="1" dirty="0"/>
              <a:t>לזכור, שלא רק משפחה... לא רק</a:t>
            </a:r>
            <a:endParaRPr lang="en-US" sz="1600" b="1" dirty="0"/>
          </a:p>
          <a:p>
            <a:r>
              <a:rPr lang="he-IL" sz="1600" b="1" dirty="0"/>
              <a:t>קשרים... לא רק כסף...</a:t>
            </a:r>
            <a:endParaRPr lang="en-US" sz="1600" b="1" dirty="0"/>
          </a:p>
          <a:p>
            <a:r>
              <a:rPr lang="he-IL" sz="1600" b="1" dirty="0"/>
              <a:t>אלא שצריך להציל את המוהיקנים המעטים והאחרונים,</a:t>
            </a:r>
            <a:endParaRPr lang="en-US" sz="1600" b="1" dirty="0"/>
          </a:p>
          <a:p>
            <a:r>
              <a:rPr lang="he-IL" sz="1600" b="1" dirty="0"/>
              <a:t>שכל רכושם ונשקם</a:t>
            </a:r>
            <a:endParaRPr lang="en-US" sz="1600" b="1" dirty="0"/>
          </a:p>
          <a:p>
            <a:r>
              <a:rPr lang="he-IL" sz="1600" b="1" dirty="0"/>
              <a:t>הוא המילה</a:t>
            </a:r>
            <a:endParaRPr lang="en-US" sz="1600" b="1" dirty="0"/>
          </a:p>
          <a:p>
            <a:r>
              <a:rPr lang="he-IL" sz="1600" b="1" dirty="0"/>
              <a:t>לאלו שאליהם הגיעה</a:t>
            </a:r>
            <a:endParaRPr lang="en-US" sz="1600" b="1" dirty="0"/>
          </a:p>
          <a:p>
            <a:r>
              <a:rPr lang="he-IL" sz="1600" b="1" dirty="0"/>
              <a:t>קריאתי בלילה...</a:t>
            </a:r>
            <a:endParaRPr lang="en-US" sz="1600" b="1" dirty="0"/>
          </a:p>
          <a:p>
            <a:endParaRPr lang="he-IL" sz="1600" dirty="0"/>
          </a:p>
        </p:txBody>
      </p:sp>
      <p:sp>
        <p:nvSpPr>
          <p:cNvPr id="4" name="מלבן מעוגל 3"/>
          <p:cNvSpPr/>
          <p:nvPr/>
        </p:nvSpPr>
        <p:spPr>
          <a:xfrm>
            <a:off x="201881" y="8383980"/>
            <a:ext cx="558140" cy="52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rPr>
              <a:t>9</a:t>
            </a:r>
            <a:endParaRPr lang="he-IL" sz="2800" b="1" dirty="0">
              <a:solidFill>
                <a:schemeClr val="tx1"/>
              </a:solidFill>
            </a:endParaRPr>
          </a:p>
        </p:txBody>
      </p:sp>
    </p:spTree>
    <p:extLst>
      <p:ext uri="{BB962C8B-B14F-4D97-AF65-F5344CB8AC3E}">
        <p14:creationId xmlns:p14="http://schemas.microsoft.com/office/powerpoint/2010/main" val="425610327"/>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676</Words>
  <Application>Microsoft Office PowerPoint</Application>
  <PresentationFormat>‫הצגה על המסך (4:3)</PresentationFormat>
  <Paragraphs>302</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‏‏משתמש Windows</cp:lastModifiedBy>
  <cp:revision>5</cp:revision>
  <cp:lastPrinted>2022-04-25T18:48:33Z</cp:lastPrinted>
  <dcterms:created xsi:type="dcterms:W3CDTF">2022-04-25T18:04:59Z</dcterms:created>
  <dcterms:modified xsi:type="dcterms:W3CDTF">2022-04-25T20:35:28Z</dcterms:modified>
</cp:coreProperties>
</file>